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heme/theme3.xml" ContentType="application/vnd.openxmlformats-officedocument.theme+xml"/>
  <Override PartName="/ppt/tags/tag59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8" r:id="rId5"/>
  </p:sldMasterIdLst>
  <p:notesMasterIdLst>
    <p:notesMasterId r:id="rId44"/>
  </p:notesMasterIdLst>
  <p:sldIdLst>
    <p:sldId id="525" r:id="rId6"/>
    <p:sldId id="405" r:id="rId7"/>
    <p:sldId id="479" r:id="rId8"/>
    <p:sldId id="488" r:id="rId9"/>
    <p:sldId id="509" r:id="rId10"/>
    <p:sldId id="478" r:id="rId11"/>
    <p:sldId id="535" r:id="rId12"/>
    <p:sldId id="527" r:id="rId13"/>
    <p:sldId id="511" r:id="rId14"/>
    <p:sldId id="533" r:id="rId15"/>
    <p:sldId id="516" r:id="rId16"/>
    <p:sldId id="517" r:id="rId17"/>
    <p:sldId id="518" r:id="rId18"/>
    <p:sldId id="520" r:id="rId19"/>
    <p:sldId id="521" r:id="rId20"/>
    <p:sldId id="523" r:id="rId21"/>
    <p:sldId id="508" r:id="rId22"/>
    <p:sldId id="529" r:id="rId23"/>
    <p:sldId id="530" r:id="rId24"/>
    <p:sldId id="528" r:id="rId25"/>
    <p:sldId id="532" r:id="rId26"/>
    <p:sldId id="531" r:id="rId27"/>
    <p:sldId id="256" r:id="rId28"/>
    <p:sldId id="293" r:id="rId29"/>
    <p:sldId id="550" r:id="rId30"/>
    <p:sldId id="551" r:id="rId31"/>
    <p:sldId id="543" r:id="rId32"/>
    <p:sldId id="547" r:id="rId33"/>
    <p:sldId id="549" r:id="rId34"/>
    <p:sldId id="552" r:id="rId35"/>
    <p:sldId id="546" r:id="rId36"/>
    <p:sldId id="541" r:id="rId37"/>
    <p:sldId id="544" r:id="rId38"/>
    <p:sldId id="537" r:id="rId39"/>
    <p:sldId id="545" r:id="rId40"/>
    <p:sldId id="540" r:id="rId41"/>
    <p:sldId id="548" r:id="rId42"/>
    <p:sldId id="538" r:id="rId43"/>
  </p:sldIdLst>
  <p:sldSz cx="12192000" cy="6858000"/>
  <p:notesSz cx="6858000" cy="9144000"/>
  <p:defaultTextStyle>
    <a:defPPr>
      <a:defRPr lang="de-DE"/>
    </a:defPPr>
    <a:lvl1pPr marL="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atolin, Wagner" initials="SW" lastIdx="23" clrIdx="0">
    <p:extLst>
      <p:ext uri="{19B8F6BF-5375-455C-9EA6-DF929625EA0E}">
        <p15:presenceInfo xmlns:p15="http://schemas.microsoft.com/office/powerpoint/2012/main" userId="S-1-5-21-57989841-1897051121-725345543-4529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99A3"/>
    <a:srgbClr val="000000"/>
    <a:srgbClr val="92D050"/>
    <a:srgbClr val="29426D"/>
    <a:srgbClr val="002060"/>
    <a:srgbClr val="FFFFFF"/>
    <a:srgbClr val="E4002C"/>
    <a:srgbClr val="00B0F0"/>
    <a:srgbClr val="33CC33"/>
    <a:srgbClr val="F3F4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249" autoAdjust="0"/>
  </p:normalViewPr>
  <p:slideViewPr>
    <p:cSldViewPr snapToGrid="0">
      <p:cViewPr varScale="1">
        <p:scale>
          <a:sx n="59" d="100"/>
          <a:sy n="59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sano\Downloads\Copy%20of%20DN0008_Coletto3R_Checklist_NPV_20210507.xlsm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sano\Downloads\Copy%20of%20DN0008_Coletto3R_Checklist_NPV_20210507.xlsm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sano\Downloads\Copy%20of%20DN0008_Coletto3R_Checklist_NPV_20210507.xlsm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sano\Downloads\Copy%20of%20DN0008_Coletto3R_Checklist_NPV_20210507.xlsm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sano\Downloads\Copy%20of%20DN0008_Coletto3R_Checklist_NPV_20210507.xlsm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sano\Downloads\Copy%20of%20DN0008_Coletto3R_Checklist_NPV_20210507.xlsm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r>
              <a:rPr lang="pt-BR" sz="1300" b="1" i="0" u="none" strike="noStrike" baseline="0">
                <a:effectLst/>
                <a:latin typeface="VW Text Office (Corpo)"/>
              </a:rPr>
              <a:t>Descoberta</a:t>
            </a:r>
            <a:endParaRPr lang="pt-BR" sz="1300">
              <a:latin typeface="VW Text Office (Corpo)"/>
            </a:endParaRPr>
          </a:p>
        </c:rich>
      </c:tx>
      <c:layout>
        <c:manualLayout>
          <c:xMode val="edge"/>
          <c:yMode val="edge"/>
          <c:x val="0.30224090738165821"/>
          <c:y val="3.76846585359460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W Text Office (Corpo)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'Gráficos NPV Comp. Iniciativas'!$S$3</c:f>
              <c:strCache>
                <c:ptCount val="1"/>
                <c:pt idx="0">
                  <c:v>Alinhado</c:v>
                </c:pt>
              </c:strCache>
            </c:strRef>
          </c:tx>
          <c:spPr>
            <a:solidFill>
              <a:srgbClr val="00872B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 w="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Iniciativas'!$G$4,'Gráficos NPV Comp. Iniciativas'!$S$4)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90-4376-B4D2-32F6F361EC58}"/>
            </c:ext>
          </c:extLst>
        </c:ser>
        <c:ser>
          <c:idx val="1"/>
          <c:order val="1"/>
          <c:tx>
            <c:strRef>
              <c:f>'Gráficos NPV Comp. Iniciativas'!$U$3</c:f>
              <c:strCache>
                <c:ptCount val="1"/>
                <c:pt idx="0">
                  <c:v>Potencial de Melhoria</c:v>
                </c:pt>
              </c:strCache>
            </c:strRef>
          </c:tx>
          <c:spPr>
            <a:solidFill>
              <a:srgbClr val="FFD1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 w="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Iniciativas'!$I$4,'Gráficos NPV Comp. Iniciativas'!$U$4)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90-4376-B4D2-32F6F361EC58}"/>
            </c:ext>
          </c:extLst>
        </c:ser>
        <c:ser>
          <c:idx val="2"/>
          <c:order val="2"/>
          <c:tx>
            <c:strRef>
              <c:f>'Gráficos NPV Comp. Iniciativas'!$W$3</c:f>
              <c:strCache>
                <c:ptCount val="1"/>
                <c:pt idx="0">
                  <c:v>Não Alinhado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 w="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Iniciativas'!$K$4,'Gráficos NPV Comp. Iniciativas'!$W$4)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90-4376-B4D2-32F6F361EC58}"/>
            </c:ext>
          </c:extLst>
        </c:ser>
        <c:ser>
          <c:idx val="3"/>
          <c:order val="3"/>
          <c:tx>
            <c:strRef>
              <c:f>'Gráficos NPV Comp. Iniciativas'!$M$3</c:f>
              <c:strCache>
                <c:ptCount val="1"/>
                <c:pt idx="0">
                  <c:v>Não avaliado</c:v>
                </c:pt>
              </c:strCache>
            </c:strRef>
          </c:tx>
          <c:spPr>
            <a:solidFill>
              <a:srgbClr val="C2CACF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Iniciativas'!$M$4,'Gráficos NPV Comp. Iniciativas'!$Y$4)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90-4376-B4D2-32F6F361EC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5"/>
        <c:overlap val="100"/>
        <c:axId val="57037248"/>
        <c:axId val="54130288"/>
      </c:barChart>
      <c:catAx>
        <c:axId val="570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endParaRPr lang="en-US"/>
          </a:p>
        </c:txPr>
        <c:crossAx val="54130288"/>
        <c:crosses val="autoZero"/>
        <c:auto val="1"/>
        <c:lblAlgn val="ctr"/>
        <c:lblOffset val="100"/>
        <c:noMultiLvlLbl val="0"/>
      </c:catAx>
      <c:valAx>
        <c:axId val="541302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703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r>
              <a:rPr lang="pt-BR" sz="1300" b="1" i="0" u="none" strike="noStrike" baseline="0">
                <a:effectLst/>
                <a:latin typeface="VW Text Office (Corpo)"/>
              </a:rPr>
              <a:t>Experimentação</a:t>
            </a:r>
            <a:endParaRPr lang="pt-BR" sz="1300">
              <a:latin typeface="VW Text Office (Corpo)"/>
            </a:endParaRPr>
          </a:p>
        </c:rich>
      </c:tx>
      <c:layout>
        <c:manualLayout>
          <c:xMode val="edge"/>
          <c:yMode val="edge"/>
          <c:x val="0.15225531762267744"/>
          <c:y val="3.7684650680268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W Text Office (Corpo)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'Gráficos NPV Comp. Iniciativas'!$S$3</c:f>
              <c:strCache>
                <c:ptCount val="1"/>
                <c:pt idx="0">
                  <c:v>Alinhado</c:v>
                </c:pt>
              </c:strCache>
            </c:strRef>
          </c:tx>
          <c:spPr>
            <a:solidFill>
              <a:srgbClr val="00872B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 w="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Iniciativas'!$G$5,'Gráficos NPV Comp. Iniciativas'!$S$5)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89-44C3-A256-2CD405717769}"/>
            </c:ext>
          </c:extLst>
        </c:ser>
        <c:ser>
          <c:idx val="1"/>
          <c:order val="1"/>
          <c:tx>
            <c:strRef>
              <c:f>'Gráficos NPV Comp. Iniciativas'!$U$3</c:f>
              <c:strCache>
                <c:ptCount val="1"/>
                <c:pt idx="0">
                  <c:v>Potencial de Melhoria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BC-435D-BEEC-5C04CD904A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 w="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Iniciativas'!$I$5,'Gráficos NPV Comp. Iniciativas'!$U$5)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89-44C3-A256-2CD405717769}"/>
            </c:ext>
          </c:extLst>
        </c:ser>
        <c:ser>
          <c:idx val="2"/>
          <c:order val="2"/>
          <c:tx>
            <c:strRef>
              <c:f>'Gráficos NPV Comp. Iniciativas'!$W$3</c:f>
              <c:strCache>
                <c:ptCount val="1"/>
                <c:pt idx="0">
                  <c:v>Não Alinhado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3BC-435D-BEEC-5C04CD904A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 w="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Iniciativas'!$K$5,'Gráficos NPV Comp. Iniciativas'!$W$5)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89-44C3-A256-2CD405717769}"/>
            </c:ext>
          </c:extLst>
        </c:ser>
        <c:ser>
          <c:idx val="3"/>
          <c:order val="3"/>
          <c:tx>
            <c:strRef>
              <c:f>'Gráficos NPV Comp. Iniciativas'!$M$3</c:f>
              <c:strCache>
                <c:ptCount val="1"/>
                <c:pt idx="0">
                  <c:v>Não avaliado</c:v>
                </c:pt>
              </c:strCache>
            </c:strRef>
          </c:tx>
          <c:spPr>
            <a:solidFill>
              <a:srgbClr val="C2CACF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elete val="1"/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Iniciativas'!$M$5,'Gráficos NPV Comp. Iniciativas'!$Y$5)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89-44C3-A256-2CD40571776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35"/>
        <c:overlap val="100"/>
        <c:axId val="57037248"/>
        <c:axId val="54130288"/>
      </c:barChart>
      <c:catAx>
        <c:axId val="570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endParaRPr lang="en-US"/>
          </a:p>
        </c:txPr>
        <c:crossAx val="54130288"/>
        <c:crosses val="autoZero"/>
        <c:auto val="1"/>
        <c:lblAlgn val="ctr"/>
        <c:lblOffset val="100"/>
        <c:noMultiLvlLbl val="0"/>
      </c:catAx>
      <c:valAx>
        <c:axId val="541302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703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r>
              <a:rPr lang="pt-BR" sz="1300" b="1" i="0" u="none" strike="noStrike" baseline="0">
                <a:effectLst/>
                <a:latin typeface="VW Text Office (Corpo)"/>
              </a:rPr>
              <a:t>Negociação</a:t>
            </a:r>
            <a:endParaRPr lang="pt-BR" sz="1300">
              <a:latin typeface="VW Text Office (Corpo)"/>
            </a:endParaRPr>
          </a:p>
        </c:rich>
      </c:tx>
      <c:layout>
        <c:manualLayout>
          <c:xMode val="edge"/>
          <c:yMode val="edge"/>
          <c:x val="0.30224090738165821"/>
          <c:y val="3.76846585359460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W Text Office (Corpo)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'Gráficos NPV Comp. Iniciativas'!$S$3</c:f>
              <c:strCache>
                <c:ptCount val="1"/>
                <c:pt idx="0">
                  <c:v>Alinhado</c:v>
                </c:pt>
              </c:strCache>
            </c:strRef>
          </c:tx>
          <c:spPr>
            <a:solidFill>
              <a:srgbClr val="00872B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Iniciativas'!$G$6,'Gráficos NPV Comp. Iniciativas'!$S$6)</c:f>
              <c:numCache>
                <c:formatCode>General</c:formatCode>
                <c:ptCount val="2"/>
                <c:pt idx="0">
                  <c:v>4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AD-4260-AE73-9E3044EA427F}"/>
            </c:ext>
          </c:extLst>
        </c:ser>
        <c:ser>
          <c:idx val="1"/>
          <c:order val="1"/>
          <c:tx>
            <c:strRef>
              <c:f>'Gráficos NPV Comp. Iniciativas'!$U$3</c:f>
              <c:strCache>
                <c:ptCount val="1"/>
                <c:pt idx="0">
                  <c:v>Potencial de Melhoria</c:v>
                </c:pt>
              </c:strCache>
            </c:strRef>
          </c:tx>
          <c:spPr>
            <a:solidFill>
              <a:srgbClr val="FFC000">
                <a:alpha val="99000"/>
              </a:srgb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elete val="1"/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Iniciativas'!$I$6,'Gráficos NPV Comp. Iniciativas'!$U$6)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AD-4260-AE73-9E3044EA427F}"/>
            </c:ext>
          </c:extLst>
        </c:ser>
        <c:ser>
          <c:idx val="2"/>
          <c:order val="2"/>
          <c:tx>
            <c:strRef>
              <c:f>'Gráficos NPV Comp. Iniciativas'!$W$3</c:f>
              <c:strCache>
                <c:ptCount val="1"/>
                <c:pt idx="0">
                  <c:v>Não Alinhado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elete val="1"/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Iniciativas'!$K$6,'Gráficos NPV Comp. Iniciativas'!$W$6)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AD-4260-AE73-9E3044EA427F}"/>
            </c:ext>
          </c:extLst>
        </c:ser>
        <c:ser>
          <c:idx val="3"/>
          <c:order val="3"/>
          <c:tx>
            <c:strRef>
              <c:f>'Gráficos NPV Comp. Iniciativas'!$Y$3</c:f>
              <c:strCache>
                <c:ptCount val="1"/>
                <c:pt idx="0">
                  <c:v>Não avaliado</c:v>
                </c:pt>
              </c:strCache>
            </c:strRef>
          </c:tx>
          <c:spPr>
            <a:solidFill>
              <a:srgbClr val="C2CACF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elete val="1"/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Iniciativas'!$M$6,'Gráficos NPV Comp. Iniciativas'!$Y$6)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AD-4260-AE73-9E3044EA427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35"/>
        <c:overlap val="100"/>
        <c:axId val="57037248"/>
        <c:axId val="54130288"/>
      </c:barChart>
      <c:catAx>
        <c:axId val="570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endParaRPr lang="en-US"/>
          </a:p>
        </c:txPr>
        <c:crossAx val="54130288"/>
        <c:crosses val="autoZero"/>
        <c:auto val="1"/>
        <c:lblAlgn val="ctr"/>
        <c:lblOffset val="100"/>
        <c:noMultiLvlLbl val="0"/>
      </c:catAx>
      <c:valAx>
        <c:axId val="541302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703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r>
              <a:rPr lang="pt-BR" sz="1300" b="1" i="0" u="none" strike="noStrike" baseline="0">
                <a:effectLst/>
                <a:latin typeface="VW Text Office (Corpo)"/>
              </a:rPr>
              <a:t>Entrega</a:t>
            </a:r>
            <a:endParaRPr lang="pt-BR" sz="1300">
              <a:latin typeface="VW Text Office (Corpo)"/>
            </a:endParaRPr>
          </a:p>
        </c:rich>
      </c:tx>
      <c:layout>
        <c:manualLayout>
          <c:xMode val="edge"/>
          <c:yMode val="edge"/>
          <c:x val="0.36311167116335169"/>
          <c:y val="3.76844941435331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W Text Office (Corpo)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'Gráficos NPV Comp. Iniciativas'!$S$3</c:f>
              <c:strCache>
                <c:ptCount val="1"/>
                <c:pt idx="0">
                  <c:v>Alinhado</c:v>
                </c:pt>
              </c:strCache>
            </c:strRef>
          </c:tx>
          <c:spPr>
            <a:solidFill>
              <a:srgbClr val="00872B">
                <a:alpha val="96000"/>
              </a:srgb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Iniciativas'!$G$7,'Gráficos NPV Comp. Iniciativas'!$S$7)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EA-47FC-A6D9-68FCE49DCD22}"/>
            </c:ext>
          </c:extLst>
        </c:ser>
        <c:ser>
          <c:idx val="1"/>
          <c:order val="1"/>
          <c:tx>
            <c:strRef>
              <c:f>'Gráficos NPV Comp. Iniciativas'!$U$3</c:f>
              <c:strCache>
                <c:ptCount val="1"/>
                <c:pt idx="0">
                  <c:v>Potencial de Melhoria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elete val="1"/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Iniciativas'!$I$7,'Gráficos NPV Comp. Iniciativas'!$U$7)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EA-47FC-A6D9-68FCE49DCD22}"/>
            </c:ext>
          </c:extLst>
        </c:ser>
        <c:ser>
          <c:idx val="2"/>
          <c:order val="2"/>
          <c:tx>
            <c:strRef>
              <c:f>'Gráficos NPV Comp. Iniciativas'!$W$3</c:f>
              <c:strCache>
                <c:ptCount val="1"/>
                <c:pt idx="0">
                  <c:v>Não Alinhado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Iniciativas'!$K$7,'Gráficos NPV Comp. Iniciativas'!$W$7)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EA-47FC-A6D9-68FCE49DCD22}"/>
            </c:ext>
          </c:extLst>
        </c:ser>
        <c:ser>
          <c:idx val="3"/>
          <c:order val="3"/>
          <c:tx>
            <c:strRef>
              <c:f>'Gráficos NPV Comp. Iniciativas'!$M$3</c:f>
              <c:strCache>
                <c:ptCount val="1"/>
                <c:pt idx="0">
                  <c:v>Não avaliado</c:v>
                </c:pt>
              </c:strCache>
            </c:strRef>
          </c:tx>
          <c:spPr>
            <a:solidFill>
              <a:srgbClr val="C2CACF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elete val="1"/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Iniciativas'!$M$7,'Gráficos NPV Comp. Iniciativas'!$Y$7)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EA-47FC-A6D9-68FCE49DCD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35"/>
        <c:overlap val="100"/>
        <c:axId val="57037248"/>
        <c:axId val="54130288"/>
      </c:barChart>
      <c:catAx>
        <c:axId val="570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endParaRPr lang="en-US"/>
          </a:p>
        </c:txPr>
        <c:crossAx val="54130288"/>
        <c:crosses val="autoZero"/>
        <c:auto val="1"/>
        <c:lblAlgn val="ctr"/>
        <c:lblOffset val="100"/>
        <c:noMultiLvlLbl val="0"/>
      </c:catAx>
      <c:valAx>
        <c:axId val="541302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703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r>
              <a:rPr lang="pt-BR" sz="1300" b="1" i="0" u="none" strike="noStrike" baseline="0">
                <a:effectLst/>
                <a:latin typeface="VW Text Office (Corpo)"/>
              </a:rPr>
              <a:t>Interatividade</a:t>
            </a:r>
            <a:endParaRPr lang="pt-BR" sz="1300">
              <a:latin typeface="VW Text Office (Corpo)"/>
            </a:endParaRPr>
          </a:p>
        </c:rich>
      </c:tx>
      <c:layout>
        <c:manualLayout>
          <c:xMode val="edge"/>
          <c:yMode val="edge"/>
          <c:x val="0.20232046125986256"/>
          <c:y val="3.76848964727880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W Text Office (Corpo)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2612195528862189E-2"/>
          <c:y val="0.27123005124068839"/>
          <c:w val="0.88299386618166775"/>
          <c:h val="0.5556724639815212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'Gráficos NPV Comp. Iniciativas'!$S$3</c:f>
              <c:strCache>
                <c:ptCount val="1"/>
                <c:pt idx="0">
                  <c:v>Alinhado</c:v>
                </c:pt>
              </c:strCache>
            </c:strRef>
          </c:tx>
          <c:spPr>
            <a:solidFill>
              <a:srgbClr val="00872B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Iniciativas'!$G$8,'Gráficos NPV Comp. Iniciativas'!$S$8)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F4-4B7E-A8B3-E56FE18D6829}"/>
            </c:ext>
          </c:extLst>
        </c:ser>
        <c:ser>
          <c:idx val="1"/>
          <c:order val="1"/>
          <c:tx>
            <c:strRef>
              <c:f>'Gráficos NPV Comp. Iniciativas'!$U$3</c:f>
              <c:strCache>
                <c:ptCount val="1"/>
                <c:pt idx="0">
                  <c:v>Potencial de Melhoria</c:v>
                </c:pt>
              </c:strCache>
            </c:strRef>
          </c:tx>
          <c:spPr>
            <a:solidFill>
              <a:srgbClr val="FFD1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elete val="1"/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Iniciativas'!$I$8,'Gráficos NPV Comp. Iniciativas'!$U$8)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F4-4B7E-A8B3-E56FE18D6829}"/>
            </c:ext>
          </c:extLst>
        </c:ser>
        <c:ser>
          <c:idx val="2"/>
          <c:order val="2"/>
          <c:tx>
            <c:strRef>
              <c:f>'Gráficos NPV Comp. Iniciativas'!$W$3</c:f>
              <c:strCache>
                <c:ptCount val="1"/>
                <c:pt idx="0">
                  <c:v>Não Alinhado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Iniciativas'!$K$8,'Gráficos NPV Comp. Iniciativas'!$W$8)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F4-4B7E-A8B3-E56FE18D6829}"/>
            </c:ext>
          </c:extLst>
        </c:ser>
        <c:ser>
          <c:idx val="3"/>
          <c:order val="3"/>
          <c:tx>
            <c:strRef>
              <c:f>'Gráficos NPV Comp. Iniciativas'!$Y$3</c:f>
              <c:strCache>
                <c:ptCount val="1"/>
                <c:pt idx="0">
                  <c:v>Não avaliado</c:v>
                </c:pt>
              </c:strCache>
            </c:strRef>
          </c:tx>
          <c:spPr>
            <a:solidFill>
              <a:srgbClr val="C2CACF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elete val="1"/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Comp. Iniciativas'!$M$8,'Gráficos NPV Comp. Iniciativas'!$Y$8)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F4-4B7E-A8B3-E56FE18D682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35"/>
        <c:overlap val="100"/>
        <c:axId val="57037248"/>
        <c:axId val="54130288"/>
      </c:barChart>
      <c:catAx>
        <c:axId val="570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endParaRPr lang="en-US"/>
          </a:p>
        </c:txPr>
        <c:crossAx val="54130288"/>
        <c:crosses val="autoZero"/>
        <c:auto val="1"/>
        <c:lblAlgn val="ctr"/>
        <c:lblOffset val="100"/>
        <c:noMultiLvlLbl val="0"/>
      </c:catAx>
      <c:valAx>
        <c:axId val="541302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703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666666666666664E-2"/>
          <c:y val="6.0185185185185182E-2"/>
          <c:w val="0.93888888888888888"/>
          <c:h val="0.79871937882764654"/>
        </c:manualLayout>
      </c:layout>
      <c:barChart>
        <c:barDir val="col"/>
        <c:grouping val="stacked"/>
        <c:varyColors val="0"/>
        <c:ser>
          <c:idx val="2"/>
          <c:order val="0"/>
          <c:tx>
            <c:v>Alinhado</c:v>
          </c:tx>
          <c:spPr>
            <a:solidFill>
              <a:srgbClr val="00872B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ln w="0">
                      <a:noFill/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Compar. Geral'!$D$4,'Gráficos NPV Compar. Geral'!$I$4)</c:f>
              <c:numCache>
                <c:formatCode>0%</c:formatCode>
                <c:ptCount val="2"/>
                <c:pt idx="0">
                  <c:v>0.56521739130434778</c:v>
                </c:pt>
                <c:pt idx="1">
                  <c:v>0.52173913043478259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F-482C-A566-AAAA1BAE10D3}"/>
            </c:ext>
          </c:extLst>
        </c:ser>
        <c:ser>
          <c:idx val="1"/>
          <c:order val="1"/>
          <c:tx>
            <c:v>Potencial</c:v>
          </c:tx>
          <c:spPr>
            <a:solidFill>
              <a:srgbClr val="FFC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ln>
                      <a:noFill/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Compar. Geral'!$D$5,'Gráficos NPV Compar. Geral'!$I$5)</c:f>
              <c:numCache>
                <c:formatCode>0%</c:formatCode>
                <c:ptCount val="2"/>
                <c:pt idx="0">
                  <c:v>4.3478260869565216E-2</c:v>
                </c:pt>
                <c:pt idx="1">
                  <c:v>8.6956521739130432E-2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2F-482C-A566-AAAA1BAE10D3}"/>
            </c:ext>
          </c:extLst>
        </c:ser>
        <c:ser>
          <c:idx val="0"/>
          <c:order val="2"/>
          <c:tx>
            <c:v>Não alinhado</c:v>
          </c:tx>
          <c:spPr>
            <a:solidFill>
              <a:srgbClr val="C00000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ln>
                      <a:noFill/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Compar. Geral'!$D$6,'Gráficos NPV Compar. Geral'!$I$6)</c:f>
              <c:numCache>
                <c:formatCode>0%</c:formatCode>
                <c:ptCount val="2"/>
                <c:pt idx="0">
                  <c:v>0.39130434782608697</c:v>
                </c:pt>
                <c:pt idx="1">
                  <c:v>0.39130434782608697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2F-482C-A566-AAAA1BAE10D3}"/>
            </c:ext>
          </c:extLst>
        </c:ser>
        <c:ser>
          <c:idx val="3"/>
          <c:order val="3"/>
          <c:tx>
            <c:v>Não avaliado</c:v>
          </c:tx>
          <c:spPr>
            <a:solidFill>
              <a:srgbClr val="C2CACF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elete val="1"/>
          </c:dLbls>
          <c:cat>
            <c:strLit>
              <c:ptCount val="2"/>
              <c:pt idx="0">
                <c:v>Diagnóstico</c:v>
              </c:pt>
              <c:pt idx="1">
                <c:v>Operação Assistida</c:v>
              </c:pt>
            </c:strLit>
          </c:cat>
          <c:val>
            <c:numRef>
              <c:f>('Gráficos NPV Compar. Geral'!$D$7,'Gráficos NPV Compar. Geral'!$I$7)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2F-482C-A566-AAAA1BAE10D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303652432"/>
        <c:axId val="1952307040"/>
      </c:barChart>
      <c:catAx>
        <c:axId val="30365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W Text Office (Corpo)"/>
                <a:ea typeface="+mn-ea"/>
                <a:cs typeface="+mn-cs"/>
              </a:defRPr>
            </a:pPr>
            <a:endParaRPr lang="en-US"/>
          </a:p>
        </c:txPr>
        <c:crossAx val="1952307040"/>
        <c:crosses val="autoZero"/>
        <c:auto val="1"/>
        <c:lblAlgn val="ctr"/>
        <c:lblOffset val="100"/>
        <c:noMultiLvlLbl val="0"/>
      </c:catAx>
      <c:valAx>
        <c:axId val="195230704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0365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0.68368</cdr:x>
      <cdr:y>0.02512</cdr:y>
    </cdr:from>
    <cdr:to>
      <cdr:x>0.81893</cdr:x>
      <cdr:y>0.18079</cdr:y>
    </cdr:to>
    <cdr:pic>
      <cdr:nvPicPr>
        <cdr:cNvPr id="2" name="Picture 17">
          <a:extLst xmlns:a="http://schemas.openxmlformats.org/drawingml/2006/main">
            <a:ext uri="{FF2B5EF4-FFF2-40B4-BE49-F238E27FC236}">
              <a16:creationId xmlns:a16="http://schemas.microsoft.com/office/drawing/2014/main" id="{22BAE808-0F31-4738-ADB4-D9C63E662A3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grayscl/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563595" y="50800"/>
          <a:ext cx="309318" cy="314759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0.67692</cdr:x>
      <cdr:y>0</cdr:y>
    </cdr:from>
    <cdr:to>
      <cdr:x>0.81212</cdr:x>
      <cdr:y>0.17242</cdr:y>
    </cdr:to>
    <cdr:pic>
      <cdr:nvPicPr>
        <cdr:cNvPr id="3" name="Picture 15" descr="Icon&#10;&#10;Description automatically generated">
          <a:extLst xmlns:a="http://schemas.openxmlformats.org/drawingml/2006/main">
            <a:ext uri="{FF2B5EF4-FFF2-40B4-BE49-F238E27FC236}">
              <a16:creationId xmlns:a16="http://schemas.microsoft.com/office/drawing/2014/main" id="{A03D01DD-DAC8-466E-B094-C01C697C049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grayscl/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547586" y="0"/>
          <a:ext cx="309090" cy="314779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0.67968</cdr:x>
      <cdr:y>0.01228</cdr:y>
    </cdr:from>
    <cdr:to>
      <cdr:x>0.80891</cdr:x>
      <cdr:y>0.18626</cdr:y>
    </cdr:to>
    <cdr:pic>
      <cdr:nvPicPr>
        <cdr:cNvPr id="3" name="Picture 13" descr="Icon&#10;&#10;Description automatically generated">
          <a:extLst xmlns:a="http://schemas.openxmlformats.org/drawingml/2006/main">
            <a:ext uri="{FF2B5EF4-FFF2-40B4-BE49-F238E27FC236}">
              <a16:creationId xmlns:a16="http://schemas.microsoft.com/office/drawing/2014/main" id="{27545CEC-07F3-40AE-AD5D-CC31F739E08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grayscl/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555750" y="22225"/>
          <a:ext cx="295786" cy="314779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0.63735</cdr:x>
      <cdr:y>0.00342</cdr:y>
    </cdr:from>
    <cdr:to>
      <cdr:x>0.76851</cdr:x>
      <cdr:y>0.19036</cdr:y>
    </cdr:to>
    <cdr:pic>
      <cdr:nvPicPr>
        <cdr:cNvPr id="3" name="Picture 6">
          <a:extLst xmlns:a="http://schemas.openxmlformats.org/drawingml/2006/main">
            <a:ext uri="{FF2B5EF4-FFF2-40B4-BE49-F238E27FC236}">
              <a16:creationId xmlns:a16="http://schemas.microsoft.com/office/drawing/2014/main" id="{CCAFB0BA-B7CC-44A7-99D0-7FADDC8C3C3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grayscl/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462741" y="5976"/>
          <a:ext cx="300997" cy="326932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0.67854</cdr:x>
      <cdr:y>0</cdr:y>
    </cdr:from>
    <cdr:to>
      <cdr:x>0.8128</cdr:x>
      <cdr:y>0.17591</cdr:y>
    </cdr:to>
    <cdr:pic>
      <cdr:nvPicPr>
        <cdr:cNvPr id="3" name="Picture 10" descr="Icon&#10;&#10;Description automatically generated">
          <a:extLst xmlns:a="http://schemas.openxmlformats.org/drawingml/2006/main">
            <a:ext uri="{FF2B5EF4-FFF2-40B4-BE49-F238E27FC236}">
              <a16:creationId xmlns:a16="http://schemas.microsoft.com/office/drawing/2014/main" id="{18C2EB81-6A34-45B7-B170-60179FB51C9B}"/>
            </a:ext>
          </a:extLst>
        </cdr:cNvPr>
        <cdr:cNvPicPr>
          <a:picLocks xmlns:a="http://schemas.openxmlformats.org/drawingml/2006/main"/>
        </cdr:cNvPicPr>
      </cdr:nvPicPr>
      <cdr:blipFill>
        <a:blip xmlns:a="http://schemas.openxmlformats.org/drawingml/2006/main" xmlns:r="http://schemas.openxmlformats.org/officeDocument/2006/relationships" r:embed="rId1" cstate="print">
          <a:grayscl/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552388" y="0"/>
          <a:ext cx="307147" cy="308772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175F0-192E-4ED9-AC0C-A3B9CC07BC9E}" type="datetimeFigureOut">
              <a:rPr lang="pt-BR" smtClean="0"/>
              <a:t>30/05/2021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39EC2-2981-463E-A962-64DAE66E66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339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CFCA9-5A87-4C54-A0DD-FEE9B5D7103A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3497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4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4.emf"/><Relationship Id="rId2" Type="http://schemas.openxmlformats.org/officeDocument/2006/relationships/tags" Target="../tags/tag3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3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4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5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8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9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0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ark blue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44C3760-6291-451D-9ECB-A0BAF6F8DA5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201881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3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44C3760-6291-451D-9ECB-A0BAF6F8DA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364AEBC5-6305-4EF7-A8BD-79CA33291F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A63D9C3-4D98-44E0-90AD-13EEAB0F2BCB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8" name="Gerade Verbindung 6">
              <a:extLst>
                <a:ext uri="{FF2B5EF4-FFF2-40B4-BE49-F238E27FC236}">
                  <a16:creationId xmlns:a16="http://schemas.microsoft.com/office/drawing/2014/main" id="{717C255D-BABE-4648-8C80-372B53E03E45}"/>
                </a:ext>
              </a:extLst>
            </p:cNvPr>
            <p:cNvCxnSpPr/>
            <p:nvPr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7">
              <a:extLst>
                <a:ext uri="{FF2B5EF4-FFF2-40B4-BE49-F238E27FC236}">
                  <a16:creationId xmlns:a16="http://schemas.microsoft.com/office/drawing/2014/main" id="{DF2D56B2-9C0A-494A-8FDB-1525C742F7A8}"/>
                </a:ext>
              </a:extLst>
            </p:cNvPr>
            <p:cNvCxnSpPr/>
            <p:nvPr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8">
              <a:extLst>
                <a:ext uri="{FF2B5EF4-FFF2-40B4-BE49-F238E27FC236}">
                  <a16:creationId xmlns:a16="http://schemas.microsoft.com/office/drawing/2014/main" id="{4F8EE169-4B8D-44C3-8070-817B163B3AC4}"/>
                </a:ext>
              </a:extLst>
            </p:cNvPr>
            <p:cNvCxnSpPr/>
            <p:nvPr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9">
              <a:extLst>
                <a:ext uri="{FF2B5EF4-FFF2-40B4-BE49-F238E27FC236}">
                  <a16:creationId xmlns:a16="http://schemas.microsoft.com/office/drawing/2014/main" id="{1A79CC8B-9B1A-4872-A719-E8054CF0E25E}"/>
                </a:ext>
              </a:extLst>
            </p:cNvPr>
            <p:cNvCxnSpPr/>
            <p:nvPr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0">
              <a:extLst>
                <a:ext uri="{FF2B5EF4-FFF2-40B4-BE49-F238E27FC236}">
                  <a16:creationId xmlns:a16="http://schemas.microsoft.com/office/drawing/2014/main" id="{0F87EEF9-7CAD-4322-9E4C-70C0B2B9CB2A}"/>
                </a:ext>
              </a:extLst>
            </p:cNvPr>
            <p:cNvCxnSpPr/>
            <p:nvPr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1">
              <a:extLst>
                <a:ext uri="{FF2B5EF4-FFF2-40B4-BE49-F238E27FC236}">
                  <a16:creationId xmlns:a16="http://schemas.microsoft.com/office/drawing/2014/main" id="{8710359C-B205-4E56-B70A-EDB07151A0A2}"/>
                </a:ext>
              </a:extLst>
            </p:cNvPr>
            <p:cNvCxnSpPr/>
            <p:nvPr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2">
              <a:extLst>
                <a:ext uri="{FF2B5EF4-FFF2-40B4-BE49-F238E27FC236}">
                  <a16:creationId xmlns:a16="http://schemas.microsoft.com/office/drawing/2014/main" id="{C101394D-6017-44CB-95C4-E3F8761BD30E}"/>
                </a:ext>
              </a:extLst>
            </p:cNvPr>
            <p:cNvCxnSpPr/>
            <p:nvPr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3">
              <a:extLst>
                <a:ext uri="{FF2B5EF4-FFF2-40B4-BE49-F238E27FC236}">
                  <a16:creationId xmlns:a16="http://schemas.microsoft.com/office/drawing/2014/main" id="{1AA95557-170F-4C93-B803-D024C1735374}"/>
                </a:ext>
              </a:extLst>
            </p:cNvPr>
            <p:cNvCxnSpPr/>
            <p:nvPr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8">
              <a:extLst>
                <a:ext uri="{FF2B5EF4-FFF2-40B4-BE49-F238E27FC236}">
                  <a16:creationId xmlns:a16="http://schemas.microsoft.com/office/drawing/2014/main" id="{D34859A9-A08C-4F54-A8E7-C649A06E7D0B}"/>
                </a:ext>
              </a:extLst>
            </p:cNvPr>
            <p:cNvCxnSpPr/>
            <p:nvPr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19">
              <a:extLst>
                <a:ext uri="{FF2B5EF4-FFF2-40B4-BE49-F238E27FC236}">
                  <a16:creationId xmlns:a16="http://schemas.microsoft.com/office/drawing/2014/main" id="{FED57F7F-3F19-47B4-BF44-87FEEA73B148}"/>
                </a:ext>
              </a:extLst>
            </p:cNvPr>
            <p:cNvCxnSpPr/>
            <p:nvPr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18">
              <a:extLst>
                <a:ext uri="{FF2B5EF4-FFF2-40B4-BE49-F238E27FC236}">
                  <a16:creationId xmlns:a16="http://schemas.microsoft.com/office/drawing/2014/main" id="{036BF247-2633-4001-8765-CEEE5E02AB2A}"/>
                </a:ext>
              </a:extLst>
            </p:cNvPr>
            <p:cNvCxnSpPr/>
            <p:nvPr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19">
              <a:extLst>
                <a:ext uri="{FF2B5EF4-FFF2-40B4-BE49-F238E27FC236}">
                  <a16:creationId xmlns:a16="http://schemas.microsoft.com/office/drawing/2014/main" id="{E761532C-E0C5-4F30-B32F-6C7438945037}"/>
                </a:ext>
              </a:extLst>
            </p:cNvPr>
            <p:cNvCxnSpPr/>
            <p:nvPr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878480" y="2227343"/>
            <a:ext cx="914400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Presentation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878480" y="2862000"/>
            <a:ext cx="914400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878478" y="5524239"/>
            <a:ext cx="6696000" cy="287867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grpSp>
        <p:nvGrpSpPr>
          <p:cNvPr id="4" name="Agrupar 3"/>
          <p:cNvGrpSpPr/>
          <p:nvPr userDrawn="1"/>
        </p:nvGrpSpPr>
        <p:grpSpPr>
          <a:xfrm>
            <a:off x="479376" y="1069101"/>
            <a:ext cx="11232624" cy="4989330"/>
            <a:chOff x="479376" y="1069101"/>
            <a:chExt cx="11232624" cy="4989330"/>
          </a:xfrm>
        </p:grpSpPr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BCE1438A-B796-4A1A-9F81-30F3E1522672}"/>
                </a:ext>
              </a:extLst>
            </p:cNvPr>
            <p:cNvSpPr/>
            <p:nvPr/>
          </p:nvSpPr>
          <p:spPr bwMode="black">
            <a:xfrm>
              <a:off x="11074800" y="1485753"/>
              <a:ext cx="637200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35FB287A-7FCB-462B-9C36-CC12A288D936}"/>
                </a:ext>
              </a:extLst>
            </p:cNvPr>
            <p:cNvSpPr/>
            <p:nvPr/>
          </p:nvSpPr>
          <p:spPr bwMode="black">
            <a:xfrm>
              <a:off x="479376" y="1485753"/>
              <a:ext cx="9360000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C5B517CC-F5FC-4F7C-8D7B-48606653431B}"/>
                </a:ext>
              </a:extLst>
            </p:cNvPr>
            <p:cNvSpPr/>
            <p:nvPr/>
          </p:nvSpPr>
          <p:spPr bwMode="black">
            <a:xfrm>
              <a:off x="480000" y="6036831"/>
              <a:ext cx="11232000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04162C2E-0C88-4C8D-B1FF-27F6880EC20D}"/>
                </a:ext>
              </a:extLst>
            </p:cNvPr>
            <p:cNvSpPr/>
            <p:nvPr/>
          </p:nvSpPr>
          <p:spPr bwMode="black">
            <a:xfrm rot="16200000">
              <a:off x="-1796163" y="3761292"/>
              <a:ext cx="4572678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EEEBBBA5-6A9C-4A59-891D-6F99C4E1EB95}"/>
                </a:ext>
              </a:extLst>
            </p:cNvPr>
            <p:cNvSpPr/>
            <p:nvPr/>
          </p:nvSpPr>
          <p:spPr bwMode="black">
            <a:xfrm rot="16200000">
              <a:off x="9414861" y="3761292"/>
              <a:ext cx="4572678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7A63ABA2-1135-49A5-AC8B-436A7A7F0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black">
            <a:xfrm>
              <a:off x="10031517" y="1069101"/>
              <a:ext cx="850900" cy="850900"/>
            </a:xfrm>
            <a:prstGeom prst="rect">
              <a:avLst/>
            </a:prstGeom>
          </p:spPr>
        </p:pic>
      </p:grpSp>
      <p:sp>
        <p:nvSpPr>
          <p:cNvPr id="31" name="Textplatzhalter 14">
            <a:extLst>
              <a:ext uri="{FF2B5EF4-FFF2-40B4-BE49-F238E27FC236}">
                <a16:creationId xmlns:a16="http://schemas.microsoft.com/office/drawing/2014/main" id="{BAC79A11-F944-443B-A5E2-E8FDAD4CED3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black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</p:spTree>
    <p:extLst>
      <p:ext uri="{BB962C8B-B14F-4D97-AF65-F5344CB8AC3E}">
        <p14:creationId xmlns:p14="http://schemas.microsoft.com/office/powerpoint/2010/main" val="20148152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C91D337C-BD62-4FD0-91F1-8F3ED8DD6DE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602250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C91D337C-BD62-4FD0-91F1-8F3ED8DD6D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133BB50-2654-41BF-9A51-E549F385A2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9425" y="1486800"/>
            <a:ext cx="11233150" cy="4571100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0" indent="0">
              <a:spcBef>
                <a:spcPts val="267"/>
              </a:spcBef>
              <a:defRPr sz="1800"/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US" noProof="0" dirty="0"/>
              <a:t>X.X Chapter title </a:t>
            </a:r>
          </a:p>
          <a:p>
            <a:pPr lvl="1"/>
            <a:r>
              <a:rPr lang="en-US" noProof="0" dirty="0"/>
              <a:t>X.X Sub-chapter  </a:t>
            </a:r>
          </a:p>
          <a:p>
            <a:pPr lvl="1"/>
            <a:r>
              <a:rPr lang="en-US" noProof="0" dirty="0"/>
              <a:t>X.X Sub-chapter</a:t>
            </a:r>
          </a:p>
          <a:p>
            <a:pPr lvl="1"/>
            <a:r>
              <a:rPr lang="en-US" noProof="0" dirty="0"/>
              <a:t>X.X Sub-chapter  </a:t>
            </a:r>
          </a:p>
          <a:p>
            <a:pPr lvl="1"/>
            <a:r>
              <a:rPr lang="en-US" noProof="0" dirty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A448A2-CF0D-48A7-AA33-8917BBEDE8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A84592-33AD-4E01-99FE-058C8D6288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41477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ullet poin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AA6E4A92-0E3B-4752-9F11-B5F2ED2D35C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378871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1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AA6E4A92-0E3B-4752-9F11-B5F2ED2D3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13C18F00-6AEC-4566-B9A4-C09826D8DF1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BDB83B6-6043-46C4-81FA-7D14164298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4" y="1486800"/>
            <a:ext cx="11236177" cy="4571100"/>
          </a:xfrm>
        </p:spPr>
        <p:txBody>
          <a:bodyPr/>
          <a:lstStyle>
            <a:lvl1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1pPr>
            <a:lvl2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2pPr>
            <a:lvl3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3pPr>
            <a:lvl4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4pPr>
          </a:lstStyle>
          <a:p>
            <a:pPr lvl="2"/>
            <a:r>
              <a:rPr lang="en-US" noProof="0" dirty="0"/>
              <a:t>First level</a:t>
            </a:r>
          </a:p>
          <a:p>
            <a:pPr lvl="1"/>
            <a:r>
              <a:rPr lang="en-US" noProof="0" dirty="0"/>
              <a:t>First level</a:t>
            </a:r>
          </a:p>
          <a:p>
            <a:pPr lvl="2"/>
            <a:r>
              <a:rPr lang="en-US" noProof="0" dirty="0"/>
              <a:t>First level</a:t>
            </a:r>
          </a:p>
          <a:p>
            <a:pPr lvl="3"/>
            <a:r>
              <a:rPr lang="en-US" noProof="0" dirty="0"/>
              <a:t>First level</a:t>
            </a:r>
          </a:p>
          <a:p>
            <a:pPr lvl="2"/>
            <a:r>
              <a:rPr lang="en-US" noProof="0" dirty="0"/>
              <a:t>First level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16119A-26FC-4219-9DF8-5A5F5D953C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EE1F8F-8B92-45FC-B45E-7E8D3E6D90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8801" y="309600"/>
            <a:ext cx="11236801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761941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itle and Tex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9571ABA2-A5E0-4675-9288-E832905D514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17904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5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9571ABA2-A5E0-4675-9288-E832905D51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77676C33-8EDE-4125-AB0E-757CC6A1F9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50CEAC35-718A-42D0-9570-3F6A350F5E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76B7B5-41C7-45A0-BA80-3013501395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1486800"/>
            <a:ext cx="9685338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Placeholder Subtitle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Third level</a:t>
            </a:r>
          </a:p>
          <a:p>
            <a:pPr lvl="4"/>
            <a:r>
              <a:rPr lang="en-GB" noProof="0" dirty="0"/>
              <a:t>Third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3382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0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itle and Text (two columns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9FE66A3-4409-4D25-8FFE-EA50DD95B6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787955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9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9FE66A3-4409-4D25-8FFE-EA50DD95B6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57442D48-80E3-44A4-ADD0-965EB5F1A6B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F7F83A2-76F6-4705-9F77-89F7B698CA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 dirty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9A9924-46BA-4271-B7B0-0BB0854A09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9494AB-F984-4B4A-8268-3EDD29D9FF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E507019-BD35-4632-9AE5-FD2EF11CE4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Placeholder Subtitle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Third level</a:t>
            </a:r>
          </a:p>
          <a:p>
            <a:pPr lvl="4"/>
            <a:r>
              <a:rPr lang="en-GB" noProof="0" dirty="0"/>
              <a:t>Third level</a:t>
            </a:r>
            <a:endParaRPr lang="en-GB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B86F7DE-BC3C-4818-935D-88EC42DA9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0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Placeholder Subtitle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Third level</a:t>
            </a:r>
          </a:p>
          <a:p>
            <a:pPr lvl="4"/>
            <a:r>
              <a:rPr lang="en-GB" noProof="0" dirty="0"/>
              <a:t>Third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256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itle onl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FC7FFD1-6D32-4B02-9850-3BC5FE828E8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056484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FC7FFD1-6D32-4B02-9850-3BC5FE828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BC680795-43FC-4537-AA8B-EE9F9657A9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F1541FED-60FA-4A6C-9455-E501F5CACB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8810279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ECED6F0C-9CB4-49DC-B418-B1E46CCF80B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076675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7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ECED6F0C-9CB4-49DC-B418-B1E46CCF80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platzhalter 6">
            <a:extLst>
              <a:ext uri="{FF2B5EF4-FFF2-40B4-BE49-F238E27FC236}">
                <a16:creationId xmlns:a16="http://schemas.microsoft.com/office/drawing/2014/main" id="{25904729-F970-4E8A-9537-BB16FECBCA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in</a:t>
            </a:r>
            <a:br>
              <a:rPr lang="en-US" noProof="0"/>
            </a:br>
            <a:r>
              <a:rPr lang="en-US" noProof="0"/>
              <a:t>VW Text Office 72 pt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3631CD-0448-4FC8-B44F-66C3074C4D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44A2AE-C307-4113-B955-6036184E5F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13F2F1D-142F-46A2-B88F-16D1FAFD3FBE}"/>
              </a:ext>
            </a:extLst>
          </p:cNvPr>
          <p:cNvCxnSpPr/>
          <p:nvPr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A9D322D1-3670-418C-BFCF-775FD2BBC992}"/>
              </a:ext>
            </a:extLst>
          </p:cNvPr>
          <p:cNvCxnSpPr/>
          <p:nvPr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8">
            <a:extLst>
              <a:ext uri="{FF2B5EF4-FFF2-40B4-BE49-F238E27FC236}">
                <a16:creationId xmlns:a16="http://schemas.microsoft.com/office/drawing/2014/main" id="{70C40AE6-B1C1-4B1A-B9DF-7AA6FC2EFA3E}"/>
              </a:ext>
            </a:extLst>
          </p:cNvPr>
          <p:cNvCxnSpPr/>
          <p:nvPr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9">
            <a:extLst>
              <a:ext uri="{FF2B5EF4-FFF2-40B4-BE49-F238E27FC236}">
                <a16:creationId xmlns:a16="http://schemas.microsoft.com/office/drawing/2014/main" id="{FE864D00-583E-485B-8FF3-DFEC5A1965ED}"/>
              </a:ext>
            </a:extLst>
          </p:cNvPr>
          <p:cNvCxnSpPr/>
          <p:nvPr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AEAAACC8-EB7F-423F-AA87-317D37875927}"/>
              </a:ext>
            </a:extLst>
          </p:cNvPr>
          <p:cNvCxnSpPr/>
          <p:nvPr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66CD0E4-C6D7-4335-922B-EF6C22BF2877}"/>
              </a:ext>
            </a:extLst>
          </p:cNvPr>
          <p:cNvCxnSpPr/>
          <p:nvPr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1013BB6C-2ED2-493B-ABDD-69A649518C22}"/>
              </a:ext>
            </a:extLst>
          </p:cNvPr>
          <p:cNvCxnSpPr/>
          <p:nvPr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D3224A-4385-4610-8305-A992EA1EBC43}"/>
              </a:ext>
            </a:extLst>
          </p:cNvPr>
          <p:cNvCxnSpPr/>
          <p:nvPr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6DBE71F3-1AFA-4DC0-A110-F252DA0B8483}"/>
              </a:ext>
            </a:extLst>
          </p:cNvPr>
          <p:cNvCxnSpPr/>
          <p:nvPr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47E4ED5-EF11-4F7A-9C7D-66B14DC23752}"/>
              </a:ext>
            </a:extLst>
          </p:cNvPr>
          <p:cNvCxnSpPr/>
          <p:nvPr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A6E538F1-0D9E-4094-BC94-DDFDA59276BD}"/>
              </a:ext>
            </a:extLst>
          </p:cNvPr>
          <p:cNvCxnSpPr/>
          <p:nvPr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B10BD48-3E54-42B6-B79B-B0E1D895137F}"/>
              </a:ext>
            </a:extLst>
          </p:cNvPr>
          <p:cNvCxnSpPr/>
          <p:nvPr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1">
            <a:extLst>
              <a:ext uri="{FF2B5EF4-FFF2-40B4-BE49-F238E27FC236}">
                <a16:creationId xmlns:a16="http://schemas.microsoft.com/office/drawing/2014/main" id="{4238C2EA-ED7F-471E-87BB-48D4B2FE7004}"/>
              </a:ext>
            </a:extLst>
          </p:cNvPr>
          <p:cNvCxnSpPr/>
          <p:nvPr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A8D070A0-B8A7-46B6-96BB-10CE161D33E9}"/>
              </a:ext>
            </a:extLst>
          </p:cNvPr>
          <p:cNvCxnSpPr/>
          <p:nvPr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12">
            <a:extLst>
              <a:ext uri="{FF2B5EF4-FFF2-40B4-BE49-F238E27FC236}">
                <a16:creationId xmlns:a16="http://schemas.microsoft.com/office/drawing/2014/main" id="{B201DF26-9DF0-4BC9-A37D-CDE01CD9C478}"/>
              </a:ext>
            </a:extLst>
          </p:cNvPr>
          <p:cNvSpPr txBox="1">
            <a:spLocks noChangeAspect="1"/>
          </p:cNvSpPr>
          <p:nvPr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/>
              <a:t> 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484313"/>
            <a:ext cx="11233150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VW Head Office Bold 72 pt</a:t>
            </a:r>
          </a:p>
        </p:txBody>
      </p:sp>
    </p:spTree>
    <p:extLst>
      <p:ext uri="{BB962C8B-B14F-4D97-AF65-F5344CB8AC3E}">
        <p14:creationId xmlns:p14="http://schemas.microsoft.com/office/powerpoint/2010/main" val="1055139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and dark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38E0913-285A-473B-B842-CF5D482E5B7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573859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1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38E0913-285A-473B-B842-CF5D482E5B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 dark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>
          <a:xfrm>
            <a:off x="478801" y="6551476"/>
            <a:ext cx="36004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08081944-A579-44D7-9595-E46591CA6237}"/>
              </a:ext>
            </a:extLst>
          </p:cNvPr>
          <p:cNvCxnSpPr/>
          <p:nvPr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DC1F0DBE-AEAD-415C-9C0B-7409EFDA444D}"/>
              </a:ext>
            </a:extLst>
          </p:cNvPr>
          <p:cNvCxnSpPr/>
          <p:nvPr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9C2BBB53-1E3F-49EE-B71A-FBF2E1B7A3E1}"/>
              </a:ext>
            </a:extLst>
          </p:cNvPr>
          <p:cNvCxnSpPr/>
          <p:nvPr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29FB8B4B-FB23-4F04-8FD2-F3BD2EFDF84E}"/>
              </a:ext>
            </a:extLst>
          </p:cNvPr>
          <p:cNvCxnSpPr/>
          <p:nvPr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BE4E8380-67FB-475B-BC59-2FA194E83D55}"/>
              </a:ext>
            </a:extLst>
          </p:cNvPr>
          <p:cNvCxnSpPr/>
          <p:nvPr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18F7817E-2CF7-415C-A54D-44262B5762F6}"/>
              </a:ext>
            </a:extLst>
          </p:cNvPr>
          <p:cNvCxnSpPr/>
          <p:nvPr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A491F78E-FB9E-4A13-A923-825F6F9128B9}"/>
              </a:ext>
            </a:extLst>
          </p:cNvPr>
          <p:cNvCxnSpPr/>
          <p:nvPr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ED017947-F763-4F3B-B95A-F5DB17729929}"/>
              </a:ext>
            </a:extLst>
          </p:cNvPr>
          <p:cNvCxnSpPr/>
          <p:nvPr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8">
            <a:extLst>
              <a:ext uri="{FF2B5EF4-FFF2-40B4-BE49-F238E27FC236}">
                <a16:creationId xmlns:a16="http://schemas.microsoft.com/office/drawing/2014/main" id="{5EB88D79-C037-4F8A-A522-16FB0236ABBF}"/>
              </a:ext>
            </a:extLst>
          </p:cNvPr>
          <p:cNvCxnSpPr/>
          <p:nvPr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9">
            <a:extLst>
              <a:ext uri="{FF2B5EF4-FFF2-40B4-BE49-F238E27FC236}">
                <a16:creationId xmlns:a16="http://schemas.microsoft.com/office/drawing/2014/main" id="{D78A2862-D717-457A-9114-144AE47DD168}"/>
              </a:ext>
            </a:extLst>
          </p:cNvPr>
          <p:cNvCxnSpPr/>
          <p:nvPr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8">
            <a:extLst>
              <a:ext uri="{FF2B5EF4-FFF2-40B4-BE49-F238E27FC236}">
                <a16:creationId xmlns:a16="http://schemas.microsoft.com/office/drawing/2014/main" id="{C9417BAD-EF0C-47C6-B08F-64C432483BB6}"/>
              </a:ext>
            </a:extLst>
          </p:cNvPr>
          <p:cNvCxnSpPr/>
          <p:nvPr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9">
            <a:extLst>
              <a:ext uri="{FF2B5EF4-FFF2-40B4-BE49-F238E27FC236}">
                <a16:creationId xmlns:a16="http://schemas.microsoft.com/office/drawing/2014/main" id="{21D27EE5-74E1-4A6D-9932-2B5608F14496}"/>
              </a:ext>
            </a:extLst>
          </p:cNvPr>
          <p:cNvCxnSpPr/>
          <p:nvPr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8631AFFD-3BB8-497C-AD19-6BB71F481264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 noProof="0"/>
              <a:t> 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197616-2DE1-4988-8EFC-19E376D56B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</a:t>
            </a:r>
            <a:br>
              <a:rPr lang="en-US" noProof="0"/>
            </a:br>
            <a:r>
              <a:rPr lang="en-US" noProof="0"/>
              <a:t>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1" y="1465263"/>
            <a:ext cx="5508000" cy="1440394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VW Head Office Bold 52 pt</a:t>
            </a:r>
          </a:p>
        </p:txBody>
      </p:sp>
    </p:spTree>
    <p:extLst>
      <p:ext uri="{BB962C8B-B14F-4D97-AF65-F5344CB8AC3E}">
        <p14:creationId xmlns:p14="http://schemas.microsoft.com/office/powerpoint/2010/main" val="595821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and light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1B32287-2612-4E62-9CC9-0CE18E44C26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120954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5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1B32287-2612-4E62-9CC9-0CE18E44C2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C6E581E0-1C33-417C-BED0-C70FADD502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 light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DB0EDB8-F580-4526-8854-FE2273953073}"/>
              </a:ext>
            </a:extLst>
          </p:cNvPr>
          <p:cNvCxnSpPr/>
          <p:nvPr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5B7B125C-964B-4824-86C1-584341B88B3F}"/>
              </a:ext>
            </a:extLst>
          </p:cNvPr>
          <p:cNvCxnSpPr/>
          <p:nvPr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56341D5-6904-4188-9D5C-91A9F7688FEC}"/>
              </a:ext>
            </a:extLst>
          </p:cNvPr>
          <p:cNvCxnSpPr/>
          <p:nvPr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909CD9F8-47A8-4033-9467-296A8A580AFE}"/>
              </a:ext>
            </a:extLst>
          </p:cNvPr>
          <p:cNvCxnSpPr/>
          <p:nvPr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95013FB6-EE23-4F48-8163-BF4F9B060A14}"/>
              </a:ext>
            </a:extLst>
          </p:cNvPr>
          <p:cNvCxnSpPr/>
          <p:nvPr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062EB65B-2AB0-4575-9B53-28C0C48CDA25}"/>
              </a:ext>
            </a:extLst>
          </p:cNvPr>
          <p:cNvCxnSpPr/>
          <p:nvPr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8CA569A0-3438-4DB7-BBAC-1D47BA73B461}"/>
              </a:ext>
            </a:extLst>
          </p:cNvPr>
          <p:cNvCxnSpPr/>
          <p:nvPr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7F1C9F92-EFB7-4E4C-9622-2B5535B07C0A}"/>
              </a:ext>
            </a:extLst>
          </p:cNvPr>
          <p:cNvCxnSpPr/>
          <p:nvPr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B78C8A8D-DF26-4E2D-9975-FDCAEAF7FD86}"/>
              </a:ext>
            </a:extLst>
          </p:cNvPr>
          <p:cNvCxnSpPr/>
          <p:nvPr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EA82357A-75CB-400A-97D1-BB9B3F392D19}"/>
              </a:ext>
            </a:extLst>
          </p:cNvPr>
          <p:cNvCxnSpPr/>
          <p:nvPr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99A875F-7F8A-48B4-9220-CFF01457D9DE}"/>
              </a:ext>
            </a:extLst>
          </p:cNvPr>
          <p:cNvCxnSpPr/>
          <p:nvPr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AC0962B-AC61-4F22-BEB6-3705D667565C}"/>
              </a:ext>
            </a:extLst>
          </p:cNvPr>
          <p:cNvCxnSpPr/>
          <p:nvPr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FE11090B-B4DB-4572-B8AF-A65AFD6F226D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 noProof="0"/>
              <a:t> 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4313"/>
            <a:ext cx="5508000" cy="1440394"/>
          </a:xfrm>
        </p:spPr>
        <p:txBody>
          <a:bodyPr tIns="0" bIns="0" anchor="t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VW Head Office Bold 52 </a:t>
            </a:r>
            <a:r>
              <a:rPr lang="en-US" noProof="0" dirty="0" err="1"/>
              <a:t>pt</a:t>
            </a:r>
            <a:endParaRPr lang="en-US" noProof="0" dirty="0"/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D9A4EA-59C9-4016-B6A6-C12978B6E6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</a:t>
            </a:r>
            <a:br>
              <a:rPr lang="en-US" noProof="0"/>
            </a:br>
            <a:r>
              <a:rPr lang="en-US" noProof="0"/>
              <a:t>in VW Text Office 52 pt</a:t>
            </a:r>
          </a:p>
        </p:txBody>
      </p:sp>
    </p:spTree>
    <p:extLst>
      <p:ext uri="{BB962C8B-B14F-4D97-AF65-F5344CB8AC3E}">
        <p14:creationId xmlns:p14="http://schemas.microsoft.com/office/powerpoint/2010/main" val="164594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and dark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476E317-5A12-469D-9719-4E9681E531D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096191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9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476E317-5A12-469D-9719-4E9681E531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VW Head Office Bold 52 </a:t>
            </a:r>
            <a:r>
              <a:rPr lang="en-US" noProof="0" dirty="0" err="1"/>
              <a:t>pt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0" y="1"/>
            <a:ext cx="5988051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defRPr lang="en-US" sz="1800" b="0" kern="1200" noProof="0" dirty="0">
                <a:solidFill>
                  <a:schemeClr val="tx1"/>
                </a:solidFill>
                <a:latin typeface="VW Head Office Bold" panose="020B0803040200000003" pitchFamily="34" charset="0"/>
                <a:ea typeface="+mn-ea"/>
                <a:cs typeface="+mn-cs"/>
              </a:defRPr>
            </a:lvl1pPr>
          </a:lstStyle>
          <a:p>
            <a:pPr lvl="0" algn="ctr"/>
            <a:r>
              <a:rPr lang="en-US" noProof="0" dirty="0"/>
              <a:t>Insert a dark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53BFA271-7750-44E0-ACDA-CD4FF4F1570D}"/>
              </a:ext>
            </a:extLst>
          </p:cNvPr>
          <p:cNvCxnSpPr/>
          <p:nvPr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8EFEEDF7-1EB4-4FD6-8B3F-02DF9E80D6D3}"/>
              </a:ext>
            </a:extLst>
          </p:cNvPr>
          <p:cNvCxnSpPr/>
          <p:nvPr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20E414F-883F-4B7A-99F2-27FFA1A0679A}"/>
              </a:ext>
            </a:extLst>
          </p:cNvPr>
          <p:cNvCxnSpPr/>
          <p:nvPr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169853A5-51B0-46C9-B58A-002DC6CBAB6A}"/>
              </a:ext>
            </a:extLst>
          </p:cNvPr>
          <p:cNvCxnSpPr/>
          <p:nvPr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6FCF1F0C-5330-4C5C-A2BC-F79A014484D4}"/>
              </a:ext>
            </a:extLst>
          </p:cNvPr>
          <p:cNvCxnSpPr/>
          <p:nvPr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6659A203-AD6D-479B-A517-44E570C9839E}"/>
              </a:ext>
            </a:extLst>
          </p:cNvPr>
          <p:cNvCxnSpPr/>
          <p:nvPr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AE40AE-D636-4820-8498-BBAED0602E14}"/>
              </a:ext>
            </a:extLst>
          </p:cNvPr>
          <p:cNvCxnSpPr/>
          <p:nvPr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D15D84F2-1385-4013-86DF-6215575DD39F}"/>
              </a:ext>
            </a:extLst>
          </p:cNvPr>
          <p:cNvCxnSpPr/>
          <p:nvPr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517E339-DD65-4390-ABBB-61B848055B3A}"/>
              </a:ext>
            </a:extLst>
          </p:cNvPr>
          <p:cNvCxnSpPr/>
          <p:nvPr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BB476FA-D40F-4BC4-B268-59EA7EF48185}"/>
              </a:ext>
            </a:extLst>
          </p:cNvPr>
          <p:cNvCxnSpPr/>
          <p:nvPr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23BAA1BC-4B6A-4BED-A369-BE47D4F802FE}"/>
              </a:ext>
            </a:extLst>
          </p:cNvPr>
          <p:cNvCxnSpPr/>
          <p:nvPr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702D7F65-2032-4EA1-AF74-1F4692976A3B}"/>
              </a:ext>
            </a:extLst>
          </p:cNvPr>
          <p:cNvCxnSpPr/>
          <p:nvPr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125632B8-340F-4E1B-A379-5AAC2CF8532E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 noProof="0"/>
              <a:t> 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6E0D5AE7-4B0F-423D-B2E7-BC44A9A679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</a:t>
            </a:r>
            <a:br>
              <a:rPr lang="en-US" noProof="0"/>
            </a:br>
            <a:r>
              <a:rPr lang="en-US" noProof="0"/>
              <a:t>in VW Text Office 52 pt</a:t>
            </a:r>
          </a:p>
        </p:txBody>
      </p:sp>
    </p:spTree>
    <p:extLst>
      <p:ext uri="{BB962C8B-B14F-4D97-AF65-F5344CB8AC3E}">
        <p14:creationId xmlns:p14="http://schemas.microsoft.com/office/powerpoint/2010/main" val="253534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and light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VW Head Office Bold 52 </a:t>
            </a:r>
            <a:r>
              <a:rPr lang="en-US" noProof="0" dirty="0" err="1"/>
              <a:t>pt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5" y="1"/>
            <a:ext cx="5988046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defRPr lang="en-US" noProof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 light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E1F3405-6DCA-41A1-8149-DAD38D0565F5}"/>
              </a:ext>
            </a:extLst>
          </p:cNvPr>
          <p:cNvCxnSpPr/>
          <p:nvPr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EF6D904A-4396-4BF8-A706-C52AB291F60F}"/>
              </a:ext>
            </a:extLst>
          </p:cNvPr>
          <p:cNvCxnSpPr/>
          <p:nvPr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ADEB8BA7-983C-4D79-BB18-3787F3E95FDA}"/>
              </a:ext>
            </a:extLst>
          </p:cNvPr>
          <p:cNvCxnSpPr/>
          <p:nvPr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E6DF490B-22CE-4DA9-9C6C-BBDFA190AA71}"/>
              </a:ext>
            </a:extLst>
          </p:cNvPr>
          <p:cNvCxnSpPr/>
          <p:nvPr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E5311266-210D-48BB-AA39-B584B1C7AA61}"/>
              </a:ext>
            </a:extLst>
          </p:cNvPr>
          <p:cNvCxnSpPr/>
          <p:nvPr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CB6A96E-0C3C-4EA4-8657-57CAAA6583B1}"/>
              </a:ext>
            </a:extLst>
          </p:cNvPr>
          <p:cNvCxnSpPr/>
          <p:nvPr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2EA564-4D7D-4877-8E65-13CEBAE1A04B}"/>
              </a:ext>
            </a:extLst>
          </p:cNvPr>
          <p:cNvCxnSpPr/>
          <p:nvPr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E930E6-0BD6-4607-9802-7FB85E8C47B6}"/>
              </a:ext>
            </a:extLst>
          </p:cNvPr>
          <p:cNvCxnSpPr/>
          <p:nvPr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6332F09-93F3-4511-9491-7E7D1453868E}"/>
              </a:ext>
            </a:extLst>
          </p:cNvPr>
          <p:cNvCxnSpPr/>
          <p:nvPr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51A3B875-D736-415F-AE5B-7DC357BB54F6}"/>
              </a:ext>
            </a:extLst>
          </p:cNvPr>
          <p:cNvCxnSpPr/>
          <p:nvPr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CD2742BE-22FB-46B1-9114-9B8BF5D64641}"/>
              </a:ext>
            </a:extLst>
          </p:cNvPr>
          <p:cNvCxnSpPr/>
          <p:nvPr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FDA2EA14-B09F-446C-BBA7-987252A447AE}"/>
              </a:ext>
            </a:extLst>
          </p:cNvPr>
          <p:cNvCxnSpPr/>
          <p:nvPr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30EDAD0F-B3FB-4B1F-A1E8-4B0E941CD102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 noProof="0"/>
              <a:t> </a:t>
            </a:r>
          </a:p>
        </p:txBody>
      </p:sp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974AA5E0-8138-4EC5-B95F-146E720630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</a:t>
            </a:r>
            <a:br>
              <a:rPr lang="en-US" noProof="0"/>
            </a:br>
            <a:r>
              <a:rPr lang="en-US" noProof="0"/>
              <a:t>in VW Text Office 52 pt</a:t>
            </a:r>
          </a:p>
        </p:txBody>
      </p:sp>
      <p:cxnSp>
        <p:nvCxnSpPr>
          <p:cNvPr id="21" name="Straight Connector 12"/>
          <p:cNvCxnSpPr/>
          <p:nvPr userDrawn="1"/>
        </p:nvCxnSpPr>
        <p:spPr>
          <a:xfrm flipH="1">
            <a:off x="6937" y="732820"/>
            <a:ext cx="3779972" cy="0"/>
          </a:xfrm>
          <a:prstGeom prst="line">
            <a:avLst/>
          </a:prstGeom>
          <a:ln w="3175">
            <a:solidFill>
              <a:srgbClr val="151F5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5320" y="201510"/>
            <a:ext cx="1405350" cy="74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10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and statement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9CCF6193-AE18-4D60-89F0-0E153ABF371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811462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3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9CCF6193-AE18-4D60-89F0-0E153ABF3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3"/>
            <a:ext cx="6203948" cy="6857997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defRPr lang="en-US" noProof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an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1EB315F-64EE-44F3-ADD3-8935DCEA7E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F73E69-3FE3-484D-8C0D-82B2FADCE5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A627361-3118-4827-BCC9-EB693141A697}"/>
              </a:ext>
            </a:extLst>
          </p:cNvPr>
          <p:cNvCxnSpPr/>
          <p:nvPr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C340557D-21BC-4B3A-843E-8BDBFFC8162F}"/>
              </a:ext>
            </a:extLst>
          </p:cNvPr>
          <p:cNvCxnSpPr/>
          <p:nvPr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35ED13F3-FC56-4DE6-B0C4-84047F8B841C}"/>
              </a:ext>
            </a:extLst>
          </p:cNvPr>
          <p:cNvCxnSpPr/>
          <p:nvPr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79BC122D-D90A-4E32-A53E-10F05E53A5A1}"/>
              </a:ext>
            </a:extLst>
          </p:cNvPr>
          <p:cNvCxnSpPr/>
          <p:nvPr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E72E964C-B59F-4C08-AD7A-01331E4FFD41}"/>
              </a:ext>
            </a:extLst>
          </p:cNvPr>
          <p:cNvCxnSpPr/>
          <p:nvPr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60C36F8F-7ACA-4A39-BAD5-CF6A01E6C812}"/>
              </a:ext>
            </a:extLst>
          </p:cNvPr>
          <p:cNvCxnSpPr/>
          <p:nvPr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0592266D-8A8C-4FDD-B9AC-02F082A1A988}"/>
              </a:ext>
            </a:extLst>
          </p:cNvPr>
          <p:cNvCxnSpPr/>
          <p:nvPr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B7F9677-99FF-483C-89AF-E52B0442377C}"/>
              </a:ext>
            </a:extLst>
          </p:cNvPr>
          <p:cNvCxnSpPr/>
          <p:nvPr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79FE2731-D692-4530-85CF-F1CB5B548FEF}"/>
              </a:ext>
            </a:extLst>
          </p:cNvPr>
          <p:cNvCxnSpPr/>
          <p:nvPr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1592936D-A264-452D-A69A-10FA59127DEB}"/>
              </a:ext>
            </a:extLst>
          </p:cNvPr>
          <p:cNvCxnSpPr/>
          <p:nvPr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64D4DB19-67F0-418B-89DF-B685BA92E41F}"/>
              </a:ext>
            </a:extLst>
          </p:cNvPr>
          <p:cNvSpPr txBox="1">
            <a:spLocks noChangeAspect="1"/>
          </p:cNvSpPr>
          <p:nvPr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/>
              <a:t> </a:t>
            </a:r>
          </a:p>
        </p:txBody>
      </p: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A7D76875-25BB-4EA9-8592-1277975D1090}"/>
              </a:ext>
            </a:extLst>
          </p:cNvPr>
          <p:cNvCxnSpPr/>
          <p:nvPr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31F69A75-3E85-4CF8-A42C-BDAE0230125D}"/>
              </a:ext>
            </a:extLst>
          </p:cNvPr>
          <p:cNvCxnSpPr/>
          <p:nvPr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A308C538-8D7C-4BC1-A16A-DE222BCE7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6204575" y="3365345"/>
            <a:ext cx="5508000" cy="2160591"/>
          </a:xfrm>
        </p:spPr>
        <p:txBody>
          <a:bodyPr lIns="360000"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6203950" y="1939237"/>
            <a:ext cx="5508625" cy="1440394"/>
          </a:xfrm>
        </p:spPr>
        <p:txBody>
          <a:bodyPr lIns="360000" tIns="0" bIns="0" anchor="t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VW Head Office Bold 52 </a:t>
            </a:r>
            <a:r>
              <a:rPr lang="en-US" noProof="0" dirty="0" err="1"/>
              <a:t>pt</a:t>
            </a:r>
            <a:endParaRPr lang="en-US" noProof="0" dirty="0"/>
          </a:p>
        </p:txBody>
      </p:sp>
      <p:cxnSp>
        <p:nvCxnSpPr>
          <p:cNvPr id="22" name="Straight Connector 12"/>
          <p:cNvCxnSpPr/>
          <p:nvPr userDrawn="1"/>
        </p:nvCxnSpPr>
        <p:spPr>
          <a:xfrm flipH="1">
            <a:off x="6937" y="732820"/>
            <a:ext cx="3779972" cy="0"/>
          </a:xfrm>
          <a:prstGeom prst="line">
            <a:avLst/>
          </a:prstGeom>
          <a:ln w="3175">
            <a:solidFill>
              <a:srgbClr val="151F5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50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screen picture dark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7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 dirty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F9CF4A3-0026-44AC-AFCD-103721FD442C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pt-BR" noProof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3795713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screen picture ligh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1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 dirty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EA41DBAB-5A5B-4798-8BF6-4FBA9FD4B3C3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pt-BR" noProof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144876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act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DC8F6D9-31E0-48BE-922D-9DD19DDB3AA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78290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5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DC8F6D9-31E0-48BE-922D-9DD19DDB3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F48B80C-05D9-497D-AABF-276FE584D9B2}"/>
              </a:ext>
            </a:extLst>
          </p:cNvPr>
          <p:cNvGrpSpPr/>
          <p:nvPr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5D30CB3-8DCE-46D4-97E1-433214D3DA8B}"/>
                </a:ext>
              </a:extLst>
            </p:cNvPr>
            <p:cNvCxnSpPr/>
            <p:nvPr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7">
              <a:extLst>
                <a:ext uri="{FF2B5EF4-FFF2-40B4-BE49-F238E27FC236}">
                  <a16:creationId xmlns:a16="http://schemas.microsoft.com/office/drawing/2014/main" id="{2B0DA408-6F55-4CEE-B138-E0F8D54E8634}"/>
                </a:ext>
              </a:extLst>
            </p:cNvPr>
            <p:cNvCxnSpPr/>
            <p:nvPr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8">
              <a:extLst>
                <a:ext uri="{FF2B5EF4-FFF2-40B4-BE49-F238E27FC236}">
                  <a16:creationId xmlns:a16="http://schemas.microsoft.com/office/drawing/2014/main" id="{BD15980B-96EB-416D-9686-5DC14A7E4295}"/>
                </a:ext>
              </a:extLst>
            </p:cNvPr>
            <p:cNvCxnSpPr/>
            <p:nvPr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9">
              <a:extLst>
                <a:ext uri="{FF2B5EF4-FFF2-40B4-BE49-F238E27FC236}">
                  <a16:creationId xmlns:a16="http://schemas.microsoft.com/office/drawing/2014/main" id="{55B6DFA9-2A5E-4216-B385-ED4653DE7EF3}"/>
                </a:ext>
              </a:extLst>
            </p:cNvPr>
            <p:cNvCxnSpPr/>
            <p:nvPr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0">
              <a:extLst>
                <a:ext uri="{FF2B5EF4-FFF2-40B4-BE49-F238E27FC236}">
                  <a16:creationId xmlns:a16="http://schemas.microsoft.com/office/drawing/2014/main" id="{78C50E1E-999F-487D-AE03-C3F5E8BD9614}"/>
                </a:ext>
              </a:extLst>
            </p:cNvPr>
            <p:cNvCxnSpPr/>
            <p:nvPr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">
              <a:extLst>
                <a:ext uri="{FF2B5EF4-FFF2-40B4-BE49-F238E27FC236}">
                  <a16:creationId xmlns:a16="http://schemas.microsoft.com/office/drawing/2014/main" id="{174311A6-19DC-4DBF-AE75-457DB8F1C528}"/>
                </a:ext>
              </a:extLst>
            </p:cNvPr>
            <p:cNvCxnSpPr/>
            <p:nvPr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2">
              <a:extLst>
                <a:ext uri="{FF2B5EF4-FFF2-40B4-BE49-F238E27FC236}">
                  <a16:creationId xmlns:a16="http://schemas.microsoft.com/office/drawing/2014/main" id="{9F35A458-21F3-418D-887A-69587105507B}"/>
                </a:ext>
              </a:extLst>
            </p:cNvPr>
            <p:cNvCxnSpPr/>
            <p:nvPr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3">
              <a:extLst>
                <a:ext uri="{FF2B5EF4-FFF2-40B4-BE49-F238E27FC236}">
                  <a16:creationId xmlns:a16="http://schemas.microsoft.com/office/drawing/2014/main" id="{DF76FF84-1817-43D6-8D3D-E892DF6962E7}"/>
                </a:ext>
              </a:extLst>
            </p:cNvPr>
            <p:cNvCxnSpPr/>
            <p:nvPr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8">
              <a:extLst>
                <a:ext uri="{FF2B5EF4-FFF2-40B4-BE49-F238E27FC236}">
                  <a16:creationId xmlns:a16="http://schemas.microsoft.com/office/drawing/2014/main" id="{D1D289C6-584D-4CF9-B5D1-6409C57CAA64}"/>
                </a:ext>
              </a:extLst>
            </p:cNvPr>
            <p:cNvCxnSpPr/>
            <p:nvPr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9">
              <a:extLst>
                <a:ext uri="{FF2B5EF4-FFF2-40B4-BE49-F238E27FC236}">
                  <a16:creationId xmlns:a16="http://schemas.microsoft.com/office/drawing/2014/main" id="{74D7AAC8-1BD6-4C07-B979-66A0BBBDB3E6}"/>
                </a:ext>
              </a:extLst>
            </p:cNvPr>
            <p:cNvCxnSpPr/>
            <p:nvPr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687F72D4-D5E5-4D2A-A2DB-EF12840AFE4C}"/>
                </a:ext>
              </a:extLst>
            </p:cNvPr>
            <p:cNvCxnSpPr/>
            <p:nvPr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EB03215-3361-4031-8434-704F8E154B32}"/>
                </a:ext>
              </a:extLst>
            </p:cNvPr>
            <p:cNvCxnSpPr/>
            <p:nvPr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797053"/>
            <a:ext cx="11233150" cy="650838"/>
          </a:xfrm>
        </p:spPr>
        <p:txBody>
          <a:bodyPr wrap="square" lIns="0" tIns="360000">
            <a:spAutoFit/>
          </a:bodyPr>
          <a:lstStyle>
            <a:lvl1pPr>
              <a:spcBef>
                <a:spcPts val="267"/>
              </a:spcBef>
              <a:defRPr>
                <a:solidFill>
                  <a:schemeClr val="bg1"/>
                </a:solidFill>
                <a:latin typeface="VW Text Office" panose="020B05030402000000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/>
              <a:t>Contact slide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black">
          <a:xfrm>
            <a:off x="479425" y="4200076"/>
            <a:ext cx="11233150" cy="287259"/>
          </a:xfrm>
        </p:spPr>
        <p:txBody>
          <a:bodyPr wrap="square" lIns="0" tIns="0">
            <a:spAutoFit/>
          </a:bodyPr>
          <a:lstStyle>
            <a:lvl1pPr>
              <a:spcBef>
                <a:spcPts val="267"/>
              </a:spcBef>
              <a:defRPr lang="en-GB" dirty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r>
              <a:rPr lang="en-US" noProof="0" dirty="0">
                <a:latin typeface="+mj-lt"/>
              </a:rPr>
              <a:t>As of 00. Month 2019 I Version X.X</a:t>
            </a:r>
          </a:p>
        </p:txBody>
      </p:sp>
      <p:sp>
        <p:nvSpPr>
          <p:cNvPr id="5" name="Textplatzhalter 12">
            <a:extLst>
              <a:ext uri="{FF2B5EF4-FFF2-40B4-BE49-F238E27FC236}">
                <a16:creationId xmlns:a16="http://schemas.microsoft.com/office/drawing/2014/main" id="{A8F370A3-3FE8-42DA-99D5-8A312E4C6DF0}"/>
              </a:ext>
            </a:extLst>
          </p:cNvPr>
          <p:cNvSpPr txBox="1">
            <a:spLocks noChangeAspect="1"/>
          </p:cNvSpPr>
          <p:nvPr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0227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ex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B826A5FE-8328-4984-86FC-5897F3313DD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71500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9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B826A5FE-8328-4984-86FC-5897F3313D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E29FC3BB-E621-4F70-9DD0-5E6F47FA3B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C7BE88F-0B1D-454F-A992-9F899926A4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4575" y="1486800"/>
            <a:ext cx="3618000" cy="457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4pPr>
          </a:lstStyle>
          <a:p>
            <a:pPr lvl="0"/>
            <a:r>
              <a:rPr lang="en-US" noProof="0"/>
              <a:t>Placeholder Subtitle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Third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78801" y="1486800"/>
            <a:ext cx="7423940" cy="45711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1692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A20E7A-8262-4FB8-9C89-14C4811BC6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729934-6A43-41FB-9235-7C7F5730E6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81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9525EAE-C26C-4A66-9F38-94E8B71BC77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56241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3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9525EAE-C26C-4A66-9F38-94E8B71BC7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FEAA369-5E34-43AB-B74B-B1CD17475B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B365DD1F-E103-4D8F-81A3-7E80E5BAAF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79425" y="1486800"/>
            <a:ext cx="5508000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an image by clicking on symbol below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203950" y="1486800"/>
            <a:ext cx="5508625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6925FD-1D02-4673-B015-E36AC91B0D2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2B971F-4CF5-4893-9C89-D3BFDF94463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C5932EDF-8463-4A4F-B073-ED3490C1F0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6204575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3892645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52E5FD6-8629-4E5E-9082-A8583932218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91830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7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52E5FD6-8629-4E5E-9082-A85839322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C5616770-D3B7-4783-AED4-2194F08FB8D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CF1180AD-4747-4BD8-B429-434156C144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79425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an image by clicking on symbol below</a:t>
            </a:r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4286021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/>
              <a:t>Insert an image by clicking on symbol below</a:t>
            </a:r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098470" y="1486800"/>
            <a:ext cx="361800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/>
              <a:t>Insert an image by clicking on symbol below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597746-4CFC-4AD5-A9BC-19E64941D86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EE4FCD-AFA3-4CE3-A67B-5E188964557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97DDB8A1-E4BF-4FC7-B158-50F2CA4C3B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DAF48C35-A1AE-4084-A511-7E133A688B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286021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9B1CFAFA-008F-4583-A31B-2D0CFC378F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099750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1285546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graph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9598C81-C499-4E66-9C1F-31A1B8E0C0F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81291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1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9598C81-C499-4E66-9C1F-31A1B8E0C0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F4F20C6-B8F2-460A-B37B-DC849180103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C87FD146-0C97-47F2-8F72-DB128B20BF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0" y="1486800"/>
            <a:ext cx="11233150" cy="287259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Graph headline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446BE373-CBB6-412E-B05C-0A164925AD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8800" y="1828429"/>
            <a:ext cx="11233150" cy="205184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333" b="0">
                <a:latin typeface="+mn-lt"/>
              </a:defRPr>
            </a:lvl1pPr>
          </a:lstStyle>
          <a:p>
            <a:pPr lvl="0"/>
            <a:r>
              <a:rPr lang="en-US" noProof="0"/>
              <a:t>Value unit</a:t>
            </a:r>
          </a:p>
        </p:txBody>
      </p:sp>
      <p:sp>
        <p:nvSpPr>
          <p:cNvPr id="4" name="Diagrammplatzhalter 3">
            <a:extLst>
              <a:ext uri="{FF2B5EF4-FFF2-40B4-BE49-F238E27FC236}">
                <a16:creationId xmlns:a16="http://schemas.microsoft.com/office/drawing/2014/main" id="{8E40377A-F96B-46AF-BFDC-C3709E357D0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 bwMode="gray">
          <a:xfrm>
            <a:off x="478801" y="2348880"/>
            <a:ext cx="11233774" cy="3483102"/>
          </a:xfrm>
        </p:spPr>
        <p:txBody>
          <a:bodyPr tIns="1152000"/>
          <a:lstStyle>
            <a:lvl1pPr algn="ctr">
              <a:spcBef>
                <a:spcPts val="0"/>
              </a:spcBef>
              <a:defRPr>
                <a:latin typeface="+mn-lt"/>
              </a:defRPr>
            </a:lvl1pPr>
          </a:lstStyle>
          <a:p>
            <a:r>
              <a:rPr lang="en-US" noProof="0" dirty="0"/>
              <a:t>Insert a graph by clicking on symbol below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82A8F1D1-5EDA-4D11-80EC-E7437F5C2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8801" y="5903404"/>
            <a:ext cx="11233150" cy="153888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1000" b="0">
                <a:latin typeface="+mn-lt"/>
              </a:defRPr>
            </a:lvl1pPr>
          </a:lstStyle>
          <a:p>
            <a:pPr lvl="0"/>
            <a:r>
              <a:rPr lang="en-US" noProof="0"/>
              <a:t>* Space for Footnotes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A6BB72-9F96-4521-83C5-C8202BDECDA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5384AF-BAE1-4968-8830-F9A817BA96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8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7C6B8-DA47-437B-B50B-401598372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923B24-50A8-4D8F-B82F-7BFDAB8E7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56024-1E40-4475-98BD-C298388CB1D2}" type="datetimeFigureOut">
              <a:rPr lang="pt-BR" smtClean="0"/>
              <a:t>30/05/2021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303332-BEDF-4510-8A3C-4D2C7C81E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594F9-813B-44FF-A5DC-88B67404F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DB23-CD84-4ECF-95E5-98EBAAF75C8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823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ark blue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44C3760-6291-451D-9ECB-A0BAF6F8DA5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9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44C3760-6291-451D-9ECB-A0BAF6F8DA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364AEBC5-6305-4EF7-A8BD-79CA33291F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48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A63D9C3-4D98-44E0-90AD-13EEAB0F2BCB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8" name="Gerade Verbindung 6">
              <a:extLst>
                <a:ext uri="{FF2B5EF4-FFF2-40B4-BE49-F238E27FC236}">
                  <a16:creationId xmlns:a16="http://schemas.microsoft.com/office/drawing/2014/main" id="{717C255D-BABE-4648-8C80-372B53E03E45}"/>
                </a:ext>
              </a:extLst>
            </p:cNvPr>
            <p:cNvCxnSpPr/>
            <p:nvPr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7">
              <a:extLst>
                <a:ext uri="{FF2B5EF4-FFF2-40B4-BE49-F238E27FC236}">
                  <a16:creationId xmlns:a16="http://schemas.microsoft.com/office/drawing/2014/main" id="{DF2D56B2-9C0A-494A-8FDB-1525C742F7A8}"/>
                </a:ext>
              </a:extLst>
            </p:cNvPr>
            <p:cNvCxnSpPr/>
            <p:nvPr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8">
              <a:extLst>
                <a:ext uri="{FF2B5EF4-FFF2-40B4-BE49-F238E27FC236}">
                  <a16:creationId xmlns:a16="http://schemas.microsoft.com/office/drawing/2014/main" id="{4F8EE169-4B8D-44C3-8070-817B163B3AC4}"/>
                </a:ext>
              </a:extLst>
            </p:cNvPr>
            <p:cNvCxnSpPr/>
            <p:nvPr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9">
              <a:extLst>
                <a:ext uri="{FF2B5EF4-FFF2-40B4-BE49-F238E27FC236}">
                  <a16:creationId xmlns:a16="http://schemas.microsoft.com/office/drawing/2014/main" id="{1A79CC8B-9B1A-4872-A719-E8054CF0E25E}"/>
                </a:ext>
              </a:extLst>
            </p:cNvPr>
            <p:cNvCxnSpPr/>
            <p:nvPr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0">
              <a:extLst>
                <a:ext uri="{FF2B5EF4-FFF2-40B4-BE49-F238E27FC236}">
                  <a16:creationId xmlns:a16="http://schemas.microsoft.com/office/drawing/2014/main" id="{0F87EEF9-7CAD-4322-9E4C-70C0B2B9CB2A}"/>
                </a:ext>
              </a:extLst>
            </p:cNvPr>
            <p:cNvCxnSpPr/>
            <p:nvPr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1">
              <a:extLst>
                <a:ext uri="{FF2B5EF4-FFF2-40B4-BE49-F238E27FC236}">
                  <a16:creationId xmlns:a16="http://schemas.microsoft.com/office/drawing/2014/main" id="{8710359C-B205-4E56-B70A-EDB07151A0A2}"/>
                </a:ext>
              </a:extLst>
            </p:cNvPr>
            <p:cNvCxnSpPr/>
            <p:nvPr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2">
              <a:extLst>
                <a:ext uri="{FF2B5EF4-FFF2-40B4-BE49-F238E27FC236}">
                  <a16:creationId xmlns:a16="http://schemas.microsoft.com/office/drawing/2014/main" id="{C101394D-6017-44CB-95C4-E3F8761BD30E}"/>
                </a:ext>
              </a:extLst>
            </p:cNvPr>
            <p:cNvCxnSpPr/>
            <p:nvPr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3">
              <a:extLst>
                <a:ext uri="{FF2B5EF4-FFF2-40B4-BE49-F238E27FC236}">
                  <a16:creationId xmlns:a16="http://schemas.microsoft.com/office/drawing/2014/main" id="{1AA95557-170F-4C93-B803-D024C1735374}"/>
                </a:ext>
              </a:extLst>
            </p:cNvPr>
            <p:cNvCxnSpPr/>
            <p:nvPr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8">
              <a:extLst>
                <a:ext uri="{FF2B5EF4-FFF2-40B4-BE49-F238E27FC236}">
                  <a16:creationId xmlns:a16="http://schemas.microsoft.com/office/drawing/2014/main" id="{D34859A9-A08C-4F54-A8E7-C649A06E7D0B}"/>
                </a:ext>
              </a:extLst>
            </p:cNvPr>
            <p:cNvCxnSpPr/>
            <p:nvPr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19">
              <a:extLst>
                <a:ext uri="{FF2B5EF4-FFF2-40B4-BE49-F238E27FC236}">
                  <a16:creationId xmlns:a16="http://schemas.microsoft.com/office/drawing/2014/main" id="{FED57F7F-3F19-47B4-BF44-87FEEA73B148}"/>
                </a:ext>
              </a:extLst>
            </p:cNvPr>
            <p:cNvCxnSpPr/>
            <p:nvPr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18">
              <a:extLst>
                <a:ext uri="{FF2B5EF4-FFF2-40B4-BE49-F238E27FC236}">
                  <a16:creationId xmlns:a16="http://schemas.microsoft.com/office/drawing/2014/main" id="{036BF247-2633-4001-8765-CEEE5E02AB2A}"/>
                </a:ext>
              </a:extLst>
            </p:cNvPr>
            <p:cNvCxnSpPr/>
            <p:nvPr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19">
              <a:extLst>
                <a:ext uri="{FF2B5EF4-FFF2-40B4-BE49-F238E27FC236}">
                  <a16:creationId xmlns:a16="http://schemas.microsoft.com/office/drawing/2014/main" id="{E761532C-E0C5-4F30-B32F-6C7438945037}"/>
                </a:ext>
              </a:extLst>
            </p:cNvPr>
            <p:cNvCxnSpPr/>
            <p:nvPr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878480" y="2227343"/>
            <a:ext cx="9144000" cy="664797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4800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Presentation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878480" y="2862000"/>
            <a:ext cx="9144000" cy="73866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Subtitle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878478" y="5524239"/>
            <a:ext cx="6696000" cy="287867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Location | Month Day, Year</a:t>
            </a:r>
          </a:p>
        </p:txBody>
      </p:sp>
      <p:grpSp>
        <p:nvGrpSpPr>
          <p:cNvPr id="4" name="Agrupar 3"/>
          <p:cNvGrpSpPr/>
          <p:nvPr userDrawn="1"/>
        </p:nvGrpSpPr>
        <p:grpSpPr>
          <a:xfrm>
            <a:off x="479376" y="1069101"/>
            <a:ext cx="11232624" cy="4989330"/>
            <a:chOff x="479376" y="1069101"/>
            <a:chExt cx="11232624" cy="4989330"/>
          </a:xfrm>
        </p:grpSpPr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BCE1438A-B796-4A1A-9F81-30F3E1522672}"/>
                </a:ext>
              </a:extLst>
            </p:cNvPr>
            <p:cNvSpPr/>
            <p:nvPr/>
          </p:nvSpPr>
          <p:spPr bwMode="black">
            <a:xfrm>
              <a:off x="11074800" y="1485753"/>
              <a:ext cx="637200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35FB287A-7FCB-462B-9C36-CC12A288D936}"/>
                </a:ext>
              </a:extLst>
            </p:cNvPr>
            <p:cNvSpPr/>
            <p:nvPr/>
          </p:nvSpPr>
          <p:spPr bwMode="black">
            <a:xfrm>
              <a:off x="479376" y="1485753"/>
              <a:ext cx="9360000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C5B517CC-F5FC-4F7C-8D7B-48606653431B}"/>
                </a:ext>
              </a:extLst>
            </p:cNvPr>
            <p:cNvSpPr/>
            <p:nvPr/>
          </p:nvSpPr>
          <p:spPr bwMode="black">
            <a:xfrm>
              <a:off x="480000" y="6036831"/>
              <a:ext cx="11232000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04162C2E-0C88-4C8D-B1FF-27F6880EC20D}"/>
                </a:ext>
              </a:extLst>
            </p:cNvPr>
            <p:cNvSpPr/>
            <p:nvPr/>
          </p:nvSpPr>
          <p:spPr bwMode="black">
            <a:xfrm rot="16200000">
              <a:off x="-1796163" y="3761292"/>
              <a:ext cx="4572678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EEEBBBA5-6A9C-4A59-891D-6F99C4E1EB95}"/>
                </a:ext>
              </a:extLst>
            </p:cNvPr>
            <p:cNvSpPr/>
            <p:nvPr/>
          </p:nvSpPr>
          <p:spPr bwMode="black">
            <a:xfrm rot="16200000">
              <a:off x="9414861" y="3761292"/>
              <a:ext cx="4572678" cy="2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7A63ABA2-1135-49A5-AC8B-436A7A7F0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black">
            <a:xfrm>
              <a:off x="10031517" y="1069101"/>
              <a:ext cx="850900" cy="850900"/>
            </a:xfrm>
            <a:prstGeom prst="rect">
              <a:avLst/>
            </a:prstGeom>
          </p:spPr>
        </p:pic>
      </p:grpSp>
      <p:sp>
        <p:nvSpPr>
          <p:cNvPr id="31" name="Textplatzhalter 14">
            <a:extLst>
              <a:ext uri="{FF2B5EF4-FFF2-40B4-BE49-F238E27FC236}">
                <a16:creationId xmlns:a16="http://schemas.microsoft.com/office/drawing/2014/main" id="{BAC79A11-F944-443B-A5E2-E8FDAD4CED3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black">
          <a:xfrm>
            <a:off x="8375114" y="5537367"/>
            <a:ext cx="3011669" cy="26161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Data classification: Internal </a:t>
            </a:r>
          </a:p>
        </p:txBody>
      </p:sp>
    </p:spTree>
    <p:extLst>
      <p:ext uri="{BB962C8B-B14F-4D97-AF65-F5344CB8AC3E}">
        <p14:creationId xmlns:p14="http://schemas.microsoft.com/office/powerpoint/2010/main" val="2083614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C91D337C-BD62-4FD0-91F1-8F3ED8DD6DE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3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C91D337C-BD62-4FD0-91F1-8F3ED8DD6D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133BB50-2654-41BF-9A51-E549F385A2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9425" y="1486800"/>
            <a:ext cx="11233150" cy="4571100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0" indent="0">
              <a:spcBef>
                <a:spcPts val="267"/>
              </a:spcBef>
              <a:defRPr sz="1800"/>
            </a:lvl2pPr>
            <a:lvl3pPr marL="431979" indent="0">
              <a:spcBef>
                <a:spcPts val="267"/>
              </a:spcBef>
              <a:buNone/>
              <a:defRPr/>
            </a:lvl3pPr>
            <a:lvl4pPr marL="0" marR="0" indent="0" algn="l" defTabSz="121914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4pPr>
            <a:lvl5pPr marL="431979" indent="0">
              <a:spcBef>
                <a:spcPts val="267"/>
              </a:spcBef>
              <a:buNone/>
              <a:defRPr/>
            </a:lvl5pPr>
          </a:lstStyle>
          <a:p>
            <a:pPr lvl="0"/>
            <a:r>
              <a:rPr lang="en-US" noProof="0" dirty="0"/>
              <a:t>X.X Chapter title </a:t>
            </a:r>
          </a:p>
          <a:p>
            <a:pPr lvl="1"/>
            <a:r>
              <a:rPr lang="en-US" noProof="0" dirty="0"/>
              <a:t>X.X Sub-chapter  </a:t>
            </a:r>
          </a:p>
          <a:p>
            <a:pPr lvl="1"/>
            <a:r>
              <a:rPr lang="en-US" noProof="0" dirty="0"/>
              <a:t>X.X Sub-chapter</a:t>
            </a:r>
          </a:p>
          <a:p>
            <a:pPr lvl="1"/>
            <a:r>
              <a:rPr lang="en-US" noProof="0" dirty="0"/>
              <a:t>X.X Sub-chapter  </a:t>
            </a:r>
          </a:p>
          <a:p>
            <a:pPr lvl="1"/>
            <a:r>
              <a:rPr lang="en-US" noProof="0" dirty="0"/>
              <a:t>X.X Sub-chapter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A448A2-CF0D-48A7-AA33-8917BBEDE8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A84592-33AD-4E01-99FE-058C8D6288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096515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ullet poin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AA6E4A92-0E3B-4752-9F11-B5F2ED2D35C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7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AA6E4A92-0E3B-4752-9F11-B5F2ED2D3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13C18F00-6AEC-4566-B9A4-C09826D8DF1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BDB83B6-6043-46C4-81FA-7D14164298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4" y="1486800"/>
            <a:ext cx="11236177" cy="4571100"/>
          </a:xfrm>
        </p:spPr>
        <p:txBody>
          <a:bodyPr/>
          <a:lstStyle>
            <a:lvl1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1pPr>
            <a:lvl2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2pPr>
            <a:lvl3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3pPr>
            <a:lvl4pPr marL="360363" indent="-360363">
              <a:spcBef>
                <a:spcPts val="0"/>
              </a:spcBef>
              <a:buSzPct val="100000"/>
              <a:buFont typeface="VW Text Office" panose="020B0503040200000003" pitchFamily="34" charset="0"/>
              <a:buChar char="–"/>
              <a:defRPr sz="2800">
                <a:latin typeface="+mn-lt"/>
              </a:defRPr>
            </a:lvl4pPr>
          </a:lstStyle>
          <a:p>
            <a:pPr lvl="2"/>
            <a:r>
              <a:rPr lang="en-US" noProof="0" dirty="0"/>
              <a:t>First level</a:t>
            </a:r>
          </a:p>
          <a:p>
            <a:pPr lvl="1"/>
            <a:r>
              <a:rPr lang="en-US" noProof="0" dirty="0"/>
              <a:t>First level</a:t>
            </a:r>
          </a:p>
          <a:p>
            <a:pPr lvl="2"/>
            <a:r>
              <a:rPr lang="en-US" noProof="0" dirty="0"/>
              <a:t>First level</a:t>
            </a:r>
          </a:p>
          <a:p>
            <a:pPr lvl="3"/>
            <a:r>
              <a:rPr lang="en-US" noProof="0" dirty="0"/>
              <a:t>First level</a:t>
            </a:r>
          </a:p>
          <a:p>
            <a:pPr lvl="2"/>
            <a:r>
              <a:rPr lang="en-US" noProof="0" dirty="0"/>
              <a:t>First level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16119A-26FC-4219-9DF8-5A5F5D953C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EE1F8F-8B92-45FC-B45E-7E8D3E6D90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8801" y="309600"/>
            <a:ext cx="11236801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369871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itle and Tex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9571ABA2-A5E0-4675-9288-E832905D514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1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9571ABA2-A5E0-4675-9288-E832905D51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77676C33-8EDE-4125-AB0E-757CC6A1F9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50CEAC35-718A-42D0-9570-3F6A350F5E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C9BD7-B3E3-458E-86D3-8FB80588B1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76B7B5-41C7-45A0-BA80-3013501395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1486800"/>
            <a:ext cx="9685338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Placeholder Subtitle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Third level</a:t>
            </a:r>
          </a:p>
          <a:p>
            <a:pPr lvl="4"/>
            <a:r>
              <a:rPr lang="en-GB" noProof="0" dirty="0"/>
              <a:t>Third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511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0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itle and Text (two columns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9FE66A3-4409-4D25-8FFE-EA50DD95B6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5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9FE66A3-4409-4D25-8FFE-EA50DD95B6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57442D48-80E3-44A4-ADD0-965EB5F1A6B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F7F83A2-76F6-4705-9F77-89F7B698CA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 dirty="0"/>
              <a:t>Placeholder subtitle (optional)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9A9924-46BA-4271-B7B0-0BB0854A09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9494AB-F984-4B4A-8268-3EDD29D9FF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E507019-BD35-4632-9AE5-FD2EF11CE4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Placeholder Subtitle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Third level</a:t>
            </a:r>
          </a:p>
          <a:p>
            <a:pPr lvl="4"/>
            <a:r>
              <a:rPr lang="en-GB" noProof="0" dirty="0"/>
              <a:t>Third level</a:t>
            </a:r>
            <a:endParaRPr lang="en-GB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B86F7DE-BC3C-4818-935D-88EC42DA9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0" y="1486800"/>
            <a:ext cx="5508625" cy="45711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Placeholder Subtitle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Third level</a:t>
            </a:r>
          </a:p>
          <a:p>
            <a:pPr lvl="4"/>
            <a:r>
              <a:rPr lang="en-GB" noProof="0" dirty="0"/>
              <a:t>Third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5489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itle onl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FC7FFD1-6D32-4B02-9850-3BC5FE828E8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9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FC7FFD1-6D32-4B02-9850-3BC5FE828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BC680795-43FC-4537-AA8B-EE9F9657A9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F1541FED-60FA-4A6C-9455-E501F5CACB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A9CAE6-6CD7-4DC8-8C6F-48AA1C88B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6435969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dark blue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ECED6F0C-9CB4-49DC-B418-B1E46CCF80B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3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ECED6F0C-9CB4-49DC-B418-B1E46CCF80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platzhalter 6">
            <a:extLst>
              <a:ext uri="{FF2B5EF4-FFF2-40B4-BE49-F238E27FC236}">
                <a16:creationId xmlns:a16="http://schemas.microsoft.com/office/drawing/2014/main" id="{25904729-F970-4E8A-9537-BB16FECBCA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8801" y="2462796"/>
            <a:ext cx="11233774" cy="1994392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in</a:t>
            </a:r>
            <a:br>
              <a:rPr lang="en-US" noProof="0"/>
            </a:br>
            <a:r>
              <a:rPr lang="en-US" noProof="0"/>
              <a:t>VW Text Office 72 pt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3631CD-0448-4FC8-B44F-66C3074C4D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black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44A2AE-C307-4113-B955-6036184E5F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13F2F1D-142F-46A2-B88F-16D1FAFD3FBE}"/>
              </a:ext>
            </a:extLst>
          </p:cNvPr>
          <p:cNvCxnSpPr/>
          <p:nvPr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A9D322D1-3670-418C-BFCF-775FD2BBC992}"/>
              </a:ext>
            </a:extLst>
          </p:cNvPr>
          <p:cNvCxnSpPr/>
          <p:nvPr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8">
            <a:extLst>
              <a:ext uri="{FF2B5EF4-FFF2-40B4-BE49-F238E27FC236}">
                <a16:creationId xmlns:a16="http://schemas.microsoft.com/office/drawing/2014/main" id="{70C40AE6-B1C1-4B1A-B9DF-7AA6FC2EFA3E}"/>
              </a:ext>
            </a:extLst>
          </p:cNvPr>
          <p:cNvCxnSpPr/>
          <p:nvPr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9">
            <a:extLst>
              <a:ext uri="{FF2B5EF4-FFF2-40B4-BE49-F238E27FC236}">
                <a16:creationId xmlns:a16="http://schemas.microsoft.com/office/drawing/2014/main" id="{FE864D00-583E-485B-8FF3-DFEC5A1965ED}"/>
              </a:ext>
            </a:extLst>
          </p:cNvPr>
          <p:cNvCxnSpPr/>
          <p:nvPr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AEAAACC8-EB7F-423F-AA87-317D37875927}"/>
              </a:ext>
            </a:extLst>
          </p:cNvPr>
          <p:cNvCxnSpPr/>
          <p:nvPr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66CD0E4-C6D7-4335-922B-EF6C22BF2877}"/>
              </a:ext>
            </a:extLst>
          </p:cNvPr>
          <p:cNvCxnSpPr/>
          <p:nvPr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1013BB6C-2ED2-493B-ABDD-69A649518C22}"/>
              </a:ext>
            </a:extLst>
          </p:cNvPr>
          <p:cNvCxnSpPr/>
          <p:nvPr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D3224A-4385-4610-8305-A992EA1EBC43}"/>
              </a:ext>
            </a:extLst>
          </p:cNvPr>
          <p:cNvCxnSpPr/>
          <p:nvPr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6DBE71F3-1AFA-4DC0-A110-F252DA0B8483}"/>
              </a:ext>
            </a:extLst>
          </p:cNvPr>
          <p:cNvCxnSpPr/>
          <p:nvPr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47E4ED5-EF11-4F7A-9C7D-66B14DC23752}"/>
              </a:ext>
            </a:extLst>
          </p:cNvPr>
          <p:cNvCxnSpPr/>
          <p:nvPr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A6E538F1-0D9E-4094-BC94-DDFDA59276BD}"/>
              </a:ext>
            </a:extLst>
          </p:cNvPr>
          <p:cNvCxnSpPr/>
          <p:nvPr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B10BD48-3E54-42B6-B79B-B0E1D895137F}"/>
              </a:ext>
            </a:extLst>
          </p:cNvPr>
          <p:cNvCxnSpPr/>
          <p:nvPr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1">
            <a:extLst>
              <a:ext uri="{FF2B5EF4-FFF2-40B4-BE49-F238E27FC236}">
                <a16:creationId xmlns:a16="http://schemas.microsoft.com/office/drawing/2014/main" id="{4238C2EA-ED7F-471E-87BB-48D4B2FE7004}"/>
              </a:ext>
            </a:extLst>
          </p:cNvPr>
          <p:cNvCxnSpPr/>
          <p:nvPr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3">
            <a:extLst>
              <a:ext uri="{FF2B5EF4-FFF2-40B4-BE49-F238E27FC236}">
                <a16:creationId xmlns:a16="http://schemas.microsoft.com/office/drawing/2014/main" id="{A8D070A0-B8A7-46B6-96BB-10CE161D33E9}"/>
              </a:ext>
            </a:extLst>
          </p:cNvPr>
          <p:cNvCxnSpPr/>
          <p:nvPr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12">
            <a:extLst>
              <a:ext uri="{FF2B5EF4-FFF2-40B4-BE49-F238E27FC236}">
                <a16:creationId xmlns:a16="http://schemas.microsoft.com/office/drawing/2014/main" id="{B201DF26-9DF0-4BC9-A37D-CDE01CD9C478}"/>
              </a:ext>
            </a:extLst>
          </p:cNvPr>
          <p:cNvSpPr txBox="1">
            <a:spLocks noChangeAspect="1"/>
          </p:cNvSpPr>
          <p:nvPr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/>
              <a:t> 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484313"/>
            <a:ext cx="11233150" cy="997196"/>
          </a:xfrm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VW Head Office Bold 72 pt</a:t>
            </a:r>
          </a:p>
        </p:txBody>
      </p:sp>
    </p:spTree>
    <p:extLst>
      <p:ext uri="{BB962C8B-B14F-4D97-AF65-F5344CB8AC3E}">
        <p14:creationId xmlns:p14="http://schemas.microsoft.com/office/powerpoint/2010/main" val="18248024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and dark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38E0913-285A-473B-B842-CF5D482E5B7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67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38E0913-285A-473B-B842-CF5D482E5B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 dark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>
          <a:xfrm>
            <a:off x="478801" y="6551476"/>
            <a:ext cx="36004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08081944-A579-44D7-9595-E46591CA6237}"/>
              </a:ext>
            </a:extLst>
          </p:cNvPr>
          <p:cNvCxnSpPr/>
          <p:nvPr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DC1F0DBE-AEAD-415C-9C0B-7409EFDA444D}"/>
              </a:ext>
            </a:extLst>
          </p:cNvPr>
          <p:cNvCxnSpPr/>
          <p:nvPr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9C2BBB53-1E3F-49EE-B71A-FBF2E1B7A3E1}"/>
              </a:ext>
            </a:extLst>
          </p:cNvPr>
          <p:cNvCxnSpPr/>
          <p:nvPr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29FB8B4B-FB23-4F04-8FD2-F3BD2EFDF84E}"/>
              </a:ext>
            </a:extLst>
          </p:cNvPr>
          <p:cNvCxnSpPr/>
          <p:nvPr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BE4E8380-67FB-475B-BC59-2FA194E83D55}"/>
              </a:ext>
            </a:extLst>
          </p:cNvPr>
          <p:cNvCxnSpPr/>
          <p:nvPr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18F7817E-2CF7-415C-A54D-44262B5762F6}"/>
              </a:ext>
            </a:extLst>
          </p:cNvPr>
          <p:cNvCxnSpPr/>
          <p:nvPr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A491F78E-FB9E-4A13-A923-825F6F9128B9}"/>
              </a:ext>
            </a:extLst>
          </p:cNvPr>
          <p:cNvCxnSpPr/>
          <p:nvPr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ED017947-F763-4F3B-B95A-F5DB17729929}"/>
              </a:ext>
            </a:extLst>
          </p:cNvPr>
          <p:cNvCxnSpPr/>
          <p:nvPr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8">
            <a:extLst>
              <a:ext uri="{FF2B5EF4-FFF2-40B4-BE49-F238E27FC236}">
                <a16:creationId xmlns:a16="http://schemas.microsoft.com/office/drawing/2014/main" id="{5EB88D79-C037-4F8A-A522-16FB0236ABBF}"/>
              </a:ext>
            </a:extLst>
          </p:cNvPr>
          <p:cNvCxnSpPr/>
          <p:nvPr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9">
            <a:extLst>
              <a:ext uri="{FF2B5EF4-FFF2-40B4-BE49-F238E27FC236}">
                <a16:creationId xmlns:a16="http://schemas.microsoft.com/office/drawing/2014/main" id="{D78A2862-D717-457A-9114-144AE47DD168}"/>
              </a:ext>
            </a:extLst>
          </p:cNvPr>
          <p:cNvCxnSpPr/>
          <p:nvPr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8">
            <a:extLst>
              <a:ext uri="{FF2B5EF4-FFF2-40B4-BE49-F238E27FC236}">
                <a16:creationId xmlns:a16="http://schemas.microsoft.com/office/drawing/2014/main" id="{C9417BAD-EF0C-47C6-B08F-64C432483BB6}"/>
              </a:ext>
            </a:extLst>
          </p:cNvPr>
          <p:cNvCxnSpPr/>
          <p:nvPr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19">
            <a:extLst>
              <a:ext uri="{FF2B5EF4-FFF2-40B4-BE49-F238E27FC236}">
                <a16:creationId xmlns:a16="http://schemas.microsoft.com/office/drawing/2014/main" id="{21D27EE5-74E1-4A6D-9932-2B5608F14496}"/>
              </a:ext>
            </a:extLst>
          </p:cNvPr>
          <p:cNvCxnSpPr/>
          <p:nvPr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8631AFFD-3BB8-497C-AD19-6BB71F481264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 noProof="0"/>
              <a:t> 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197616-2DE1-4988-8EFC-19E376D56B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</a:t>
            </a:r>
            <a:br>
              <a:rPr lang="en-US" noProof="0"/>
            </a:br>
            <a:r>
              <a:rPr lang="en-US" noProof="0"/>
              <a:t>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1" y="1465263"/>
            <a:ext cx="5508000" cy="1440394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VW Head Office Bold 52 pt</a:t>
            </a:r>
          </a:p>
        </p:txBody>
      </p:sp>
    </p:spTree>
    <p:extLst>
      <p:ext uri="{BB962C8B-B14F-4D97-AF65-F5344CB8AC3E}">
        <p14:creationId xmlns:p14="http://schemas.microsoft.com/office/powerpoint/2010/main" val="6777632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and light picture full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1B32287-2612-4E62-9CC9-0CE18E44C26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1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1B32287-2612-4E62-9CC9-0CE18E44C2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C6E581E0-1C33-417C-BED0-C70FADD502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5760000" tIns="0" rIns="0" bIns="0" rtlCol="0" anchor="ctr">
            <a:noAutofit/>
          </a:bodyPr>
          <a:lstStyle>
            <a:lvl1pPr algn="ctr">
              <a:defRPr lang="en-US" sz="1700" noProof="0">
                <a:solidFill>
                  <a:schemeClr val="tx1"/>
                </a:solidFill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 light image by clicking on symbol on the left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8645C0-6A6B-47AB-AFED-F4AEB8CFD7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EAD713-8F9A-4C67-8A5A-5C20AFA22C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DB0EDB8-F580-4526-8854-FE2273953073}"/>
              </a:ext>
            </a:extLst>
          </p:cNvPr>
          <p:cNvCxnSpPr/>
          <p:nvPr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5B7B125C-964B-4824-86C1-584341B88B3F}"/>
              </a:ext>
            </a:extLst>
          </p:cNvPr>
          <p:cNvCxnSpPr/>
          <p:nvPr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56341D5-6904-4188-9D5C-91A9F7688FEC}"/>
              </a:ext>
            </a:extLst>
          </p:cNvPr>
          <p:cNvCxnSpPr/>
          <p:nvPr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909CD9F8-47A8-4033-9467-296A8A580AFE}"/>
              </a:ext>
            </a:extLst>
          </p:cNvPr>
          <p:cNvCxnSpPr/>
          <p:nvPr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95013FB6-EE23-4F48-8163-BF4F9B060A14}"/>
              </a:ext>
            </a:extLst>
          </p:cNvPr>
          <p:cNvCxnSpPr/>
          <p:nvPr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062EB65B-2AB0-4575-9B53-28C0C48CDA25}"/>
              </a:ext>
            </a:extLst>
          </p:cNvPr>
          <p:cNvCxnSpPr/>
          <p:nvPr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8CA569A0-3438-4DB7-BBAC-1D47BA73B461}"/>
              </a:ext>
            </a:extLst>
          </p:cNvPr>
          <p:cNvCxnSpPr/>
          <p:nvPr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7F1C9F92-EFB7-4E4C-9622-2B5535B07C0A}"/>
              </a:ext>
            </a:extLst>
          </p:cNvPr>
          <p:cNvCxnSpPr/>
          <p:nvPr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B78C8A8D-DF26-4E2D-9975-FDCAEAF7FD86}"/>
              </a:ext>
            </a:extLst>
          </p:cNvPr>
          <p:cNvCxnSpPr/>
          <p:nvPr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EA82357A-75CB-400A-97D1-BB9B3F392D19}"/>
              </a:ext>
            </a:extLst>
          </p:cNvPr>
          <p:cNvCxnSpPr/>
          <p:nvPr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D99A875F-7F8A-48B4-9220-CFF01457D9DE}"/>
              </a:ext>
            </a:extLst>
          </p:cNvPr>
          <p:cNvCxnSpPr/>
          <p:nvPr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3AC0962B-AC61-4F22-BEB6-3705D667565C}"/>
              </a:ext>
            </a:extLst>
          </p:cNvPr>
          <p:cNvCxnSpPr/>
          <p:nvPr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FE11090B-B4DB-4572-B8AF-A65AFD6F226D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 noProof="0"/>
              <a:t> 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4313"/>
            <a:ext cx="5508000" cy="1440394"/>
          </a:xfrm>
        </p:spPr>
        <p:txBody>
          <a:bodyPr tIns="0" bIns="0" anchor="t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VW Head Office Bold 52 </a:t>
            </a:r>
            <a:r>
              <a:rPr lang="en-US" noProof="0" dirty="0" err="1"/>
              <a:t>pt</a:t>
            </a:r>
            <a:endParaRPr lang="en-US" noProof="0" dirty="0"/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28D9A4EA-59C9-4016-B6A6-C12978B6E6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</a:t>
            </a:r>
            <a:br>
              <a:rPr lang="en-US" noProof="0"/>
            </a:br>
            <a:r>
              <a:rPr lang="en-US" noProof="0"/>
              <a:t>in VW Text Office 52 pt</a:t>
            </a:r>
          </a:p>
        </p:txBody>
      </p:sp>
    </p:spTree>
    <p:extLst>
      <p:ext uri="{BB962C8B-B14F-4D97-AF65-F5344CB8AC3E}">
        <p14:creationId xmlns:p14="http://schemas.microsoft.com/office/powerpoint/2010/main" val="1590136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and dark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476E317-5A12-469D-9719-4E9681E531D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5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476E317-5A12-469D-9719-4E9681E531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VW Head Office Bold 52 </a:t>
            </a:r>
            <a:r>
              <a:rPr lang="en-US" noProof="0" dirty="0" err="1"/>
              <a:t>pt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0" y="1"/>
            <a:ext cx="5988051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defRPr lang="en-US" sz="1800" b="0" kern="1200" noProof="0" dirty="0">
                <a:solidFill>
                  <a:schemeClr val="tx1"/>
                </a:solidFill>
                <a:latin typeface="VW Head Office Bold" panose="020B0803040200000003" pitchFamily="34" charset="0"/>
                <a:ea typeface="+mn-ea"/>
                <a:cs typeface="+mn-cs"/>
              </a:defRPr>
            </a:lvl1pPr>
          </a:lstStyle>
          <a:p>
            <a:pPr lvl="0" algn="ctr"/>
            <a:r>
              <a:rPr lang="en-US" noProof="0" dirty="0"/>
              <a:t>Insert a dark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53BFA271-7750-44E0-ACDA-CD4FF4F1570D}"/>
              </a:ext>
            </a:extLst>
          </p:cNvPr>
          <p:cNvCxnSpPr/>
          <p:nvPr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8EFEEDF7-1EB4-4FD6-8B3F-02DF9E80D6D3}"/>
              </a:ext>
            </a:extLst>
          </p:cNvPr>
          <p:cNvCxnSpPr/>
          <p:nvPr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B20E414F-883F-4B7A-99F2-27FFA1A0679A}"/>
              </a:ext>
            </a:extLst>
          </p:cNvPr>
          <p:cNvCxnSpPr/>
          <p:nvPr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169853A5-51B0-46C9-B58A-002DC6CBAB6A}"/>
              </a:ext>
            </a:extLst>
          </p:cNvPr>
          <p:cNvCxnSpPr/>
          <p:nvPr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6FCF1F0C-5330-4C5C-A2BC-F79A014484D4}"/>
              </a:ext>
            </a:extLst>
          </p:cNvPr>
          <p:cNvCxnSpPr/>
          <p:nvPr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6659A203-AD6D-479B-A517-44E570C9839E}"/>
              </a:ext>
            </a:extLst>
          </p:cNvPr>
          <p:cNvCxnSpPr/>
          <p:nvPr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AE40AE-D636-4820-8498-BBAED0602E14}"/>
              </a:ext>
            </a:extLst>
          </p:cNvPr>
          <p:cNvCxnSpPr/>
          <p:nvPr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D15D84F2-1385-4013-86DF-6215575DD39F}"/>
              </a:ext>
            </a:extLst>
          </p:cNvPr>
          <p:cNvCxnSpPr/>
          <p:nvPr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517E339-DD65-4390-ABBB-61B848055B3A}"/>
              </a:ext>
            </a:extLst>
          </p:cNvPr>
          <p:cNvCxnSpPr/>
          <p:nvPr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BB476FA-D40F-4BC4-B268-59EA7EF48185}"/>
              </a:ext>
            </a:extLst>
          </p:cNvPr>
          <p:cNvCxnSpPr/>
          <p:nvPr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23BAA1BC-4B6A-4BED-A369-BE47D4F802FE}"/>
              </a:ext>
            </a:extLst>
          </p:cNvPr>
          <p:cNvCxnSpPr/>
          <p:nvPr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702D7F65-2032-4EA1-AF74-1F4692976A3B}"/>
              </a:ext>
            </a:extLst>
          </p:cNvPr>
          <p:cNvCxnSpPr/>
          <p:nvPr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125632B8-340F-4E1B-A379-5AAC2CF8532E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 noProof="0"/>
              <a:t> 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6E0D5AE7-4B0F-423D-B2E7-BC44A9A679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</a:t>
            </a:r>
            <a:br>
              <a:rPr lang="en-US" noProof="0"/>
            </a:br>
            <a:r>
              <a:rPr lang="en-US" noProof="0"/>
              <a:t>in VW Text Office 52 pt</a:t>
            </a:r>
          </a:p>
        </p:txBody>
      </p:sp>
    </p:spTree>
    <p:extLst>
      <p:ext uri="{BB962C8B-B14F-4D97-AF65-F5344CB8AC3E}">
        <p14:creationId xmlns:p14="http://schemas.microsoft.com/office/powerpoint/2010/main" val="12756399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and light pictur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425" y="1486800"/>
            <a:ext cx="5508000" cy="1440394"/>
          </a:xfrm>
        </p:spPr>
        <p:txBody>
          <a:bodyPr tIns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VW Head Office Bold 52 </a:t>
            </a:r>
            <a:r>
              <a:rPr lang="en-US" noProof="0" dirty="0" err="1"/>
              <a:t>pt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5" y="1"/>
            <a:ext cx="5988046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defRPr lang="en-US" noProof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 light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3660A8-9009-4329-B153-0A7341E0F4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A35339-0541-440F-B8C0-BA66AF5615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8E1F3405-6DCA-41A1-8149-DAD38D0565F5}"/>
              </a:ext>
            </a:extLst>
          </p:cNvPr>
          <p:cNvCxnSpPr/>
          <p:nvPr/>
        </p:nvCxnSpPr>
        <p:spPr bwMode="gray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7">
            <a:extLst>
              <a:ext uri="{FF2B5EF4-FFF2-40B4-BE49-F238E27FC236}">
                <a16:creationId xmlns:a16="http://schemas.microsoft.com/office/drawing/2014/main" id="{EF6D904A-4396-4BF8-A706-C52AB291F60F}"/>
              </a:ext>
            </a:extLst>
          </p:cNvPr>
          <p:cNvCxnSpPr/>
          <p:nvPr/>
        </p:nvCxnSpPr>
        <p:spPr bwMode="gray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ADEB8BA7-983C-4D79-BB18-3787F3E95FDA}"/>
              </a:ext>
            </a:extLst>
          </p:cNvPr>
          <p:cNvCxnSpPr/>
          <p:nvPr/>
        </p:nvCxnSpPr>
        <p:spPr bwMode="gray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E6DF490B-22CE-4DA9-9C6C-BBDFA190AA71}"/>
              </a:ext>
            </a:extLst>
          </p:cNvPr>
          <p:cNvCxnSpPr/>
          <p:nvPr/>
        </p:nvCxnSpPr>
        <p:spPr bwMode="gray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E5311266-210D-48BB-AA39-B584B1C7AA61}"/>
              </a:ext>
            </a:extLst>
          </p:cNvPr>
          <p:cNvCxnSpPr/>
          <p:nvPr/>
        </p:nvCxnSpPr>
        <p:spPr bwMode="gray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7CB6A96E-0C3C-4EA4-8657-57CAAA6583B1}"/>
              </a:ext>
            </a:extLst>
          </p:cNvPr>
          <p:cNvCxnSpPr/>
          <p:nvPr/>
        </p:nvCxnSpPr>
        <p:spPr bwMode="gray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B92EA564-4D7D-4877-8E65-13CEBAE1A04B}"/>
              </a:ext>
            </a:extLst>
          </p:cNvPr>
          <p:cNvCxnSpPr/>
          <p:nvPr/>
        </p:nvCxnSpPr>
        <p:spPr bwMode="gray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84E930E6-0BD6-4607-9802-7FB85E8C47B6}"/>
              </a:ext>
            </a:extLst>
          </p:cNvPr>
          <p:cNvCxnSpPr/>
          <p:nvPr/>
        </p:nvCxnSpPr>
        <p:spPr bwMode="gray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86332F09-93F3-4511-9491-7E7D1453868E}"/>
              </a:ext>
            </a:extLst>
          </p:cNvPr>
          <p:cNvCxnSpPr/>
          <p:nvPr/>
        </p:nvCxnSpPr>
        <p:spPr bwMode="gray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51A3B875-D736-415F-AE5B-7DC357BB54F6}"/>
              </a:ext>
            </a:extLst>
          </p:cNvPr>
          <p:cNvCxnSpPr/>
          <p:nvPr/>
        </p:nvCxnSpPr>
        <p:spPr bwMode="gray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CD2742BE-22FB-46B1-9114-9B8BF5D64641}"/>
              </a:ext>
            </a:extLst>
          </p:cNvPr>
          <p:cNvCxnSpPr/>
          <p:nvPr/>
        </p:nvCxnSpPr>
        <p:spPr bwMode="gray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FDA2EA14-B09F-446C-BBA7-987252A447AE}"/>
              </a:ext>
            </a:extLst>
          </p:cNvPr>
          <p:cNvCxnSpPr/>
          <p:nvPr/>
        </p:nvCxnSpPr>
        <p:spPr bwMode="gray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30EDAD0F-B3FB-4B1F-A1E8-4B0E941CD102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 noProof="0"/>
              <a:t> </a:t>
            </a:r>
          </a:p>
        </p:txBody>
      </p:sp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974AA5E0-8138-4EC5-B95F-146E720630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78801" y="2908833"/>
            <a:ext cx="5508000" cy="2160591"/>
          </a:xfrm>
        </p:spPr>
        <p:txBody>
          <a:bodyPr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</a:t>
            </a:r>
            <a:br>
              <a:rPr lang="en-US" noProof="0"/>
            </a:br>
            <a:r>
              <a:rPr lang="en-US" noProof="0"/>
              <a:t>in VW Text Office 52 pt</a:t>
            </a:r>
          </a:p>
        </p:txBody>
      </p:sp>
      <p:cxnSp>
        <p:nvCxnSpPr>
          <p:cNvPr id="21" name="Straight Connector 12"/>
          <p:cNvCxnSpPr/>
          <p:nvPr userDrawn="1"/>
        </p:nvCxnSpPr>
        <p:spPr>
          <a:xfrm flipH="1">
            <a:off x="6937" y="732820"/>
            <a:ext cx="3779972" cy="0"/>
          </a:xfrm>
          <a:prstGeom prst="line">
            <a:avLst/>
          </a:prstGeom>
          <a:ln w="3175">
            <a:solidFill>
              <a:srgbClr val="151F5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5320" y="201510"/>
            <a:ext cx="1405350" cy="74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614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and statement "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9CCF6193-AE18-4D60-89F0-0E153ABF371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9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9CCF6193-AE18-4D60-89F0-0E153ABF3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3"/>
            <a:ext cx="6203948" cy="6857997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2880000" rIns="0" bIns="0" rtlCol="0">
            <a:noAutofit/>
          </a:bodyPr>
          <a:lstStyle>
            <a:lvl1pPr algn="ctr">
              <a:defRPr lang="en-US" noProof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an image by clicking on symbol below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1EB315F-64EE-44F3-ADD3-8935DCEA7E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F73E69-3FE3-484D-8C0D-82B2FADCE5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Gerade Verbindung 6">
            <a:extLst>
              <a:ext uri="{FF2B5EF4-FFF2-40B4-BE49-F238E27FC236}">
                <a16:creationId xmlns:a16="http://schemas.microsoft.com/office/drawing/2014/main" id="{BA627361-3118-4827-BCC9-EB693141A697}"/>
              </a:ext>
            </a:extLst>
          </p:cNvPr>
          <p:cNvCxnSpPr/>
          <p:nvPr/>
        </p:nvCxnSpPr>
        <p:spPr bwMode="black">
          <a:xfrm>
            <a:off x="480705" y="-187656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>
            <a:extLst>
              <a:ext uri="{FF2B5EF4-FFF2-40B4-BE49-F238E27FC236}">
                <a16:creationId xmlns:a16="http://schemas.microsoft.com/office/drawing/2014/main" id="{C340557D-21BC-4B3A-843E-8BDBFFC8162F}"/>
              </a:ext>
            </a:extLst>
          </p:cNvPr>
          <p:cNvCxnSpPr/>
          <p:nvPr/>
        </p:nvCxnSpPr>
        <p:spPr bwMode="black">
          <a:xfrm>
            <a:off x="11710670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8">
            <a:extLst>
              <a:ext uri="{FF2B5EF4-FFF2-40B4-BE49-F238E27FC236}">
                <a16:creationId xmlns:a16="http://schemas.microsoft.com/office/drawing/2014/main" id="{35ED13F3-FC56-4DE6-B0C4-84047F8B841C}"/>
              </a:ext>
            </a:extLst>
          </p:cNvPr>
          <p:cNvCxnSpPr/>
          <p:nvPr/>
        </p:nvCxnSpPr>
        <p:spPr bwMode="black">
          <a:xfrm rot="16200000">
            <a:off x="-192684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0">
            <a:extLst>
              <a:ext uri="{FF2B5EF4-FFF2-40B4-BE49-F238E27FC236}">
                <a16:creationId xmlns:a16="http://schemas.microsoft.com/office/drawing/2014/main" id="{79BC122D-D90A-4E32-A53E-10F05E53A5A1}"/>
              </a:ext>
            </a:extLst>
          </p:cNvPr>
          <p:cNvCxnSpPr/>
          <p:nvPr/>
        </p:nvCxnSpPr>
        <p:spPr bwMode="black">
          <a:xfrm rot="16200000">
            <a:off x="-120684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2">
            <a:extLst>
              <a:ext uri="{FF2B5EF4-FFF2-40B4-BE49-F238E27FC236}">
                <a16:creationId xmlns:a16="http://schemas.microsoft.com/office/drawing/2014/main" id="{E72E964C-B59F-4C08-AD7A-01331E4FFD41}"/>
              </a:ext>
            </a:extLst>
          </p:cNvPr>
          <p:cNvCxnSpPr/>
          <p:nvPr/>
        </p:nvCxnSpPr>
        <p:spPr bwMode="black">
          <a:xfrm>
            <a:off x="480705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3">
            <a:extLst>
              <a:ext uri="{FF2B5EF4-FFF2-40B4-BE49-F238E27FC236}">
                <a16:creationId xmlns:a16="http://schemas.microsoft.com/office/drawing/2014/main" id="{60C36F8F-7ACA-4A39-BAD5-CF6A01E6C812}"/>
              </a:ext>
            </a:extLst>
          </p:cNvPr>
          <p:cNvCxnSpPr/>
          <p:nvPr/>
        </p:nvCxnSpPr>
        <p:spPr bwMode="black">
          <a:xfrm>
            <a:off x="11710670" y="6923907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0592266D-8A8C-4FDD-B9AC-02F082A1A988}"/>
              </a:ext>
            </a:extLst>
          </p:cNvPr>
          <p:cNvCxnSpPr/>
          <p:nvPr/>
        </p:nvCxnSpPr>
        <p:spPr bwMode="black">
          <a:xfrm>
            <a:off x="5985348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AB7F9677-99FF-483C-89AF-E52B0442377C}"/>
              </a:ext>
            </a:extLst>
          </p:cNvPr>
          <p:cNvCxnSpPr/>
          <p:nvPr/>
        </p:nvCxnSpPr>
        <p:spPr bwMode="black">
          <a:xfrm>
            <a:off x="6205221" y="-18088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8">
            <a:extLst>
              <a:ext uri="{FF2B5EF4-FFF2-40B4-BE49-F238E27FC236}">
                <a16:creationId xmlns:a16="http://schemas.microsoft.com/office/drawing/2014/main" id="{79FE2731-D692-4530-85CF-F1CB5B548FEF}"/>
              </a:ext>
            </a:extLst>
          </p:cNvPr>
          <p:cNvCxnSpPr/>
          <p:nvPr/>
        </p:nvCxnSpPr>
        <p:spPr bwMode="black">
          <a:xfrm>
            <a:off x="5985348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19">
            <a:extLst>
              <a:ext uri="{FF2B5EF4-FFF2-40B4-BE49-F238E27FC236}">
                <a16:creationId xmlns:a16="http://schemas.microsoft.com/office/drawing/2014/main" id="{1592936D-A264-452D-A69A-10FA59127DEB}"/>
              </a:ext>
            </a:extLst>
          </p:cNvPr>
          <p:cNvCxnSpPr/>
          <p:nvPr/>
        </p:nvCxnSpPr>
        <p:spPr bwMode="black">
          <a:xfrm>
            <a:off x="6205221" y="6917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64D4DB19-67F0-418B-89DF-B685BA92E41F}"/>
              </a:ext>
            </a:extLst>
          </p:cNvPr>
          <p:cNvSpPr txBox="1">
            <a:spLocks noChangeAspect="1"/>
          </p:cNvSpPr>
          <p:nvPr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/>
              <a:t> </a:t>
            </a:r>
          </a:p>
        </p:txBody>
      </p:sp>
      <p:cxnSp>
        <p:nvCxnSpPr>
          <p:cNvPr id="14" name="Gerade Verbindung 9">
            <a:extLst>
              <a:ext uri="{FF2B5EF4-FFF2-40B4-BE49-F238E27FC236}">
                <a16:creationId xmlns:a16="http://schemas.microsoft.com/office/drawing/2014/main" id="{A7D76875-25BB-4EA9-8592-1277975D1090}"/>
              </a:ext>
            </a:extLst>
          </p:cNvPr>
          <p:cNvCxnSpPr/>
          <p:nvPr/>
        </p:nvCxnSpPr>
        <p:spPr bwMode="black">
          <a:xfrm rot="16200000">
            <a:off x="12312699" y="1414133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1">
            <a:extLst>
              <a:ext uri="{FF2B5EF4-FFF2-40B4-BE49-F238E27FC236}">
                <a16:creationId xmlns:a16="http://schemas.microsoft.com/office/drawing/2014/main" id="{31F69A75-3E85-4CF8-A42C-BDAE0230125D}"/>
              </a:ext>
            </a:extLst>
          </p:cNvPr>
          <p:cNvCxnSpPr/>
          <p:nvPr/>
        </p:nvCxnSpPr>
        <p:spPr bwMode="black">
          <a:xfrm rot="16200000">
            <a:off x="12312699" y="5985050"/>
            <a:ext cx="0" cy="144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A308C538-8D7C-4BC1-A16A-DE222BCE7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6204575" y="3365345"/>
            <a:ext cx="5508000" cy="2160591"/>
          </a:xfrm>
        </p:spPr>
        <p:txBody>
          <a:bodyPr lIns="360000" tIns="0" bIns="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Describing Copy in VW Text Office 52 pt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6203950" y="1939237"/>
            <a:ext cx="5508625" cy="1440394"/>
          </a:xfrm>
        </p:spPr>
        <p:txBody>
          <a:bodyPr lIns="360000" tIns="0" bIns="0" anchor="t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5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VW Head Office Bold 52 </a:t>
            </a:r>
            <a:r>
              <a:rPr lang="en-US" noProof="0" dirty="0" err="1"/>
              <a:t>pt</a:t>
            </a:r>
            <a:endParaRPr lang="en-US" noProof="0" dirty="0"/>
          </a:p>
        </p:txBody>
      </p:sp>
      <p:cxnSp>
        <p:nvCxnSpPr>
          <p:cNvPr id="22" name="Straight Connector 12"/>
          <p:cNvCxnSpPr/>
          <p:nvPr userDrawn="1"/>
        </p:nvCxnSpPr>
        <p:spPr>
          <a:xfrm flipH="1">
            <a:off x="6937" y="732820"/>
            <a:ext cx="3779972" cy="0"/>
          </a:xfrm>
          <a:prstGeom prst="line">
            <a:avLst/>
          </a:prstGeom>
          <a:ln w="3175">
            <a:solidFill>
              <a:srgbClr val="151F5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6003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screen picture dark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3352F42-8138-4C9A-982D-B566B6143DB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3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3352F42-8138-4C9A-982D-B566B6143D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94C3513-E0BF-4E40-B55D-750F56BD358D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0" name="Gerade Verbindung 6">
              <a:extLst>
                <a:ext uri="{FF2B5EF4-FFF2-40B4-BE49-F238E27FC236}">
                  <a16:creationId xmlns:a16="http://schemas.microsoft.com/office/drawing/2014/main" id="{D6D93960-AB18-4E88-9BF3-D43049352919}"/>
                </a:ext>
              </a:extLst>
            </p:cNvPr>
            <p:cNvCxnSpPr/>
            <p:nvPr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7">
              <a:extLst>
                <a:ext uri="{FF2B5EF4-FFF2-40B4-BE49-F238E27FC236}">
                  <a16:creationId xmlns:a16="http://schemas.microsoft.com/office/drawing/2014/main" id="{FCA382C2-9265-4B84-9369-265CE6C6B303}"/>
                </a:ext>
              </a:extLst>
            </p:cNvPr>
            <p:cNvCxnSpPr/>
            <p:nvPr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>
              <a:extLst>
                <a:ext uri="{FF2B5EF4-FFF2-40B4-BE49-F238E27FC236}">
                  <a16:creationId xmlns:a16="http://schemas.microsoft.com/office/drawing/2014/main" id="{E740232D-0571-4A4A-B683-66BB82153CA7}"/>
                </a:ext>
              </a:extLst>
            </p:cNvPr>
            <p:cNvCxnSpPr/>
            <p:nvPr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9">
              <a:extLst>
                <a:ext uri="{FF2B5EF4-FFF2-40B4-BE49-F238E27FC236}">
                  <a16:creationId xmlns:a16="http://schemas.microsoft.com/office/drawing/2014/main" id="{F78359BB-1D17-4D59-8BC7-9E8894170944}"/>
                </a:ext>
              </a:extLst>
            </p:cNvPr>
            <p:cNvCxnSpPr/>
            <p:nvPr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0">
              <a:extLst>
                <a:ext uri="{FF2B5EF4-FFF2-40B4-BE49-F238E27FC236}">
                  <a16:creationId xmlns:a16="http://schemas.microsoft.com/office/drawing/2014/main" id="{F4110EDE-09FF-449E-B60F-A6439AAF6920}"/>
                </a:ext>
              </a:extLst>
            </p:cNvPr>
            <p:cNvCxnSpPr/>
            <p:nvPr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1">
              <a:extLst>
                <a:ext uri="{FF2B5EF4-FFF2-40B4-BE49-F238E27FC236}">
                  <a16:creationId xmlns:a16="http://schemas.microsoft.com/office/drawing/2014/main" id="{A3A3B7D4-44AA-497B-9334-7C7E5E88C625}"/>
                </a:ext>
              </a:extLst>
            </p:cNvPr>
            <p:cNvCxnSpPr/>
            <p:nvPr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2">
              <a:extLst>
                <a:ext uri="{FF2B5EF4-FFF2-40B4-BE49-F238E27FC236}">
                  <a16:creationId xmlns:a16="http://schemas.microsoft.com/office/drawing/2014/main" id="{4981A131-371C-4CB9-B8F2-1AF2A3CFCA35}"/>
                </a:ext>
              </a:extLst>
            </p:cNvPr>
            <p:cNvCxnSpPr/>
            <p:nvPr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3">
              <a:extLst>
                <a:ext uri="{FF2B5EF4-FFF2-40B4-BE49-F238E27FC236}">
                  <a16:creationId xmlns:a16="http://schemas.microsoft.com/office/drawing/2014/main" id="{50741E15-E504-4C47-AFD8-9649640132DB}"/>
                </a:ext>
              </a:extLst>
            </p:cNvPr>
            <p:cNvCxnSpPr/>
            <p:nvPr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D92C037-550C-43B3-B2D5-85688AD484A3}"/>
                </a:ext>
              </a:extLst>
            </p:cNvPr>
            <p:cNvCxnSpPr/>
            <p:nvPr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3865562-809D-47E2-A66F-2A99A83B9585}"/>
                </a:ext>
              </a:extLst>
            </p:cNvPr>
            <p:cNvCxnSpPr/>
            <p:nvPr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8">
              <a:extLst>
                <a:ext uri="{FF2B5EF4-FFF2-40B4-BE49-F238E27FC236}">
                  <a16:creationId xmlns:a16="http://schemas.microsoft.com/office/drawing/2014/main" id="{DECD4A31-3E48-4F2A-851C-281FF4619AB3}"/>
                </a:ext>
              </a:extLst>
            </p:cNvPr>
            <p:cNvCxnSpPr/>
            <p:nvPr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9">
              <a:extLst>
                <a:ext uri="{FF2B5EF4-FFF2-40B4-BE49-F238E27FC236}">
                  <a16:creationId xmlns:a16="http://schemas.microsoft.com/office/drawing/2014/main" id="{E32D9135-9F10-45DB-9D02-C91DB225FBD8}"/>
                </a:ext>
              </a:extLst>
            </p:cNvPr>
            <p:cNvCxnSpPr/>
            <p:nvPr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D332341-79D1-4311-BC9B-4C3E106038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 dirty="0"/>
              <a:t>To insert a dark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F9CF4A3-0026-44AC-AFCD-103721FD442C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pt-BR" noProof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33602167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screen picture ligh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5E4F81-BF99-43CC-A760-0249283C31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7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5E4F81-BF99-43CC-A760-0249283C3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98716A3-4317-49A4-A516-0CAB7EE9EADA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12" name="Gerade Verbindung 6">
              <a:extLst>
                <a:ext uri="{FF2B5EF4-FFF2-40B4-BE49-F238E27FC236}">
                  <a16:creationId xmlns:a16="http://schemas.microsoft.com/office/drawing/2014/main" id="{968259DA-C4F4-42AE-AA1E-4FCA4BFD2F74}"/>
                </a:ext>
              </a:extLst>
            </p:cNvPr>
            <p:cNvCxnSpPr/>
            <p:nvPr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7">
              <a:extLst>
                <a:ext uri="{FF2B5EF4-FFF2-40B4-BE49-F238E27FC236}">
                  <a16:creationId xmlns:a16="http://schemas.microsoft.com/office/drawing/2014/main" id="{D584E2B3-1B07-400A-834E-C84919DD4AED}"/>
                </a:ext>
              </a:extLst>
            </p:cNvPr>
            <p:cNvCxnSpPr/>
            <p:nvPr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8">
              <a:extLst>
                <a:ext uri="{FF2B5EF4-FFF2-40B4-BE49-F238E27FC236}">
                  <a16:creationId xmlns:a16="http://schemas.microsoft.com/office/drawing/2014/main" id="{8D147300-2B5E-4928-945F-AF9187208EE7}"/>
                </a:ext>
              </a:extLst>
            </p:cNvPr>
            <p:cNvCxnSpPr/>
            <p:nvPr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00096ED0-8C02-4E4F-A9D5-896D2531765F}"/>
                </a:ext>
              </a:extLst>
            </p:cNvPr>
            <p:cNvCxnSpPr/>
            <p:nvPr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0343AD15-AA2D-4FA3-A7A4-0F3B9B2D46E0}"/>
                </a:ext>
              </a:extLst>
            </p:cNvPr>
            <p:cNvCxnSpPr/>
            <p:nvPr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BC863F9-C281-4C65-995F-7DA22245A8CE}"/>
                </a:ext>
              </a:extLst>
            </p:cNvPr>
            <p:cNvCxnSpPr/>
            <p:nvPr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395D0265-0A40-4776-A0A6-9945A258C019}"/>
                </a:ext>
              </a:extLst>
            </p:cNvPr>
            <p:cNvCxnSpPr/>
            <p:nvPr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F51B9021-1044-4419-9F74-E7069B9197BE}"/>
                </a:ext>
              </a:extLst>
            </p:cNvPr>
            <p:cNvCxnSpPr/>
            <p:nvPr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8">
              <a:extLst>
                <a:ext uri="{FF2B5EF4-FFF2-40B4-BE49-F238E27FC236}">
                  <a16:creationId xmlns:a16="http://schemas.microsoft.com/office/drawing/2014/main" id="{834A74C2-6628-40E1-9DA8-3F00E08C9CAA}"/>
                </a:ext>
              </a:extLst>
            </p:cNvPr>
            <p:cNvCxnSpPr/>
            <p:nvPr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9">
              <a:extLst>
                <a:ext uri="{FF2B5EF4-FFF2-40B4-BE49-F238E27FC236}">
                  <a16:creationId xmlns:a16="http://schemas.microsoft.com/office/drawing/2014/main" id="{7AE4E1E1-93D4-43A4-AB5E-7DDBFF946DF7}"/>
                </a:ext>
              </a:extLst>
            </p:cNvPr>
            <p:cNvCxnSpPr/>
            <p:nvPr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4ABF7A17-2A90-47F9-9E6F-7C2A1133BF82}"/>
                </a:ext>
              </a:extLst>
            </p:cNvPr>
            <p:cNvCxnSpPr/>
            <p:nvPr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>
              <a:extLst>
                <a:ext uri="{FF2B5EF4-FFF2-40B4-BE49-F238E27FC236}">
                  <a16:creationId xmlns:a16="http://schemas.microsoft.com/office/drawing/2014/main" id="{6153BE47-17AD-4A9F-AF96-DD1D516D4F70}"/>
                </a:ext>
              </a:extLst>
            </p:cNvPr>
            <p:cNvCxnSpPr/>
            <p:nvPr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D05A838-DB24-4E30-9B4B-D34C31F0CA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-1"/>
            <a:ext cx="12192000" cy="68580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lIns="720000" rIns="720000"/>
          <a:lstStyle>
            <a:lvl1pPr algn="ctr">
              <a:spcBef>
                <a:spcPts val="0"/>
              </a:spcBef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noProof="0" dirty="0"/>
              <a:t>To insert a light background image: Please click on the image placeholder and then select an image by clicking on the “Insert“ tab and choosing the “Pictures“ command.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74F971-C7A1-477D-8AE0-F6274128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2EC2808-3D34-4DD5-BCA0-8DE0E99D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EA41DBAB-5A5B-4798-8BF6-4FBA9FD4B3C3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 bwMode="gray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pt-BR" noProof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3278825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act ">
    <p:bg bwMode="grayWhite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DC8F6D9-31E0-48BE-922D-9DD19DDB3AA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1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DC8F6D9-31E0-48BE-922D-9DD19DDB3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F48B80C-05D9-497D-AABF-276FE584D9B2}"/>
              </a:ext>
            </a:extLst>
          </p:cNvPr>
          <p:cNvGrpSpPr/>
          <p:nvPr/>
        </p:nvGrpSpPr>
        <p:grpSpPr bwMode="black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5D30CB3-8DCE-46D4-97E1-433214D3DA8B}"/>
                </a:ext>
              </a:extLst>
            </p:cNvPr>
            <p:cNvCxnSpPr/>
            <p:nvPr/>
          </p:nvCxnSpPr>
          <p:spPr bwMode="black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7">
              <a:extLst>
                <a:ext uri="{FF2B5EF4-FFF2-40B4-BE49-F238E27FC236}">
                  <a16:creationId xmlns:a16="http://schemas.microsoft.com/office/drawing/2014/main" id="{2B0DA408-6F55-4CEE-B138-E0F8D54E8634}"/>
                </a:ext>
              </a:extLst>
            </p:cNvPr>
            <p:cNvCxnSpPr/>
            <p:nvPr/>
          </p:nvCxnSpPr>
          <p:spPr bwMode="black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8">
              <a:extLst>
                <a:ext uri="{FF2B5EF4-FFF2-40B4-BE49-F238E27FC236}">
                  <a16:creationId xmlns:a16="http://schemas.microsoft.com/office/drawing/2014/main" id="{BD15980B-96EB-416D-9686-5DC14A7E4295}"/>
                </a:ext>
              </a:extLst>
            </p:cNvPr>
            <p:cNvCxnSpPr/>
            <p:nvPr/>
          </p:nvCxnSpPr>
          <p:spPr bwMode="black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9">
              <a:extLst>
                <a:ext uri="{FF2B5EF4-FFF2-40B4-BE49-F238E27FC236}">
                  <a16:creationId xmlns:a16="http://schemas.microsoft.com/office/drawing/2014/main" id="{55B6DFA9-2A5E-4216-B385-ED4653DE7EF3}"/>
                </a:ext>
              </a:extLst>
            </p:cNvPr>
            <p:cNvCxnSpPr/>
            <p:nvPr/>
          </p:nvCxnSpPr>
          <p:spPr bwMode="black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0">
              <a:extLst>
                <a:ext uri="{FF2B5EF4-FFF2-40B4-BE49-F238E27FC236}">
                  <a16:creationId xmlns:a16="http://schemas.microsoft.com/office/drawing/2014/main" id="{78C50E1E-999F-487D-AE03-C3F5E8BD9614}"/>
                </a:ext>
              </a:extLst>
            </p:cNvPr>
            <p:cNvCxnSpPr/>
            <p:nvPr/>
          </p:nvCxnSpPr>
          <p:spPr bwMode="black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">
              <a:extLst>
                <a:ext uri="{FF2B5EF4-FFF2-40B4-BE49-F238E27FC236}">
                  <a16:creationId xmlns:a16="http://schemas.microsoft.com/office/drawing/2014/main" id="{174311A6-19DC-4DBF-AE75-457DB8F1C528}"/>
                </a:ext>
              </a:extLst>
            </p:cNvPr>
            <p:cNvCxnSpPr/>
            <p:nvPr/>
          </p:nvCxnSpPr>
          <p:spPr bwMode="black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2">
              <a:extLst>
                <a:ext uri="{FF2B5EF4-FFF2-40B4-BE49-F238E27FC236}">
                  <a16:creationId xmlns:a16="http://schemas.microsoft.com/office/drawing/2014/main" id="{9F35A458-21F3-418D-887A-69587105507B}"/>
                </a:ext>
              </a:extLst>
            </p:cNvPr>
            <p:cNvCxnSpPr/>
            <p:nvPr/>
          </p:nvCxnSpPr>
          <p:spPr bwMode="black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3">
              <a:extLst>
                <a:ext uri="{FF2B5EF4-FFF2-40B4-BE49-F238E27FC236}">
                  <a16:creationId xmlns:a16="http://schemas.microsoft.com/office/drawing/2014/main" id="{DF76FF84-1817-43D6-8D3D-E892DF6962E7}"/>
                </a:ext>
              </a:extLst>
            </p:cNvPr>
            <p:cNvCxnSpPr/>
            <p:nvPr/>
          </p:nvCxnSpPr>
          <p:spPr bwMode="black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8">
              <a:extLst>
                <a:ext uri="{FF2B5EF4-FFF2-40B4-BE49-F238E27FC236}">
                  <a16:creationId xmlns:a16="http://schemas.microsoft.com/office/drawing/2014/main" id="{D1D289C6-584D-4CF9-B5D1-6409C57CAA64}"/>
                </a:ext>
              </a:extLst>
            </p:cNvPr>
            <p:cNvCxnSpPr/>
            <p:nvPr/>
          </p:nvCxnSpPr>
          <p:spPr bwMode="black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9">
              <a:extLst>
                <a:ext uri="{FF2B5EF4-FFF2-40B4-BE49-F238E27FC236}">
                  <a16:creationId xmlns:a16="http://schemas.microsoft.com/office/drawing/2014/main" id="{74D7AAC8-1BD6-4C07-B979-66A0BBBDB3E6}"/>
                </a:ext>
              </a:extLst>
            </p:cNvPr>
            <p:cNvCxnSpPr/>
            <p:nvPr/>
          </p:nvCxnSpPr>
          <p:spPr bwMode="black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687F72D4-D5E5-4D2A-A2DB-EF12840AFE4C}"/>
                </a:ext>
              </a:extLst>
            </p:cNvPr>
            <p:cNvCxnSpPr/>
            <p:nvPr/>
          </p:nvCxnSpPr>
          <p:spPr bwMode="black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1EB03215-3361-4031-8434-704F8E154B32}"/>
                </a:ext>
              </a:extLst>
            </p:cNvPr>
            <p:cNvCxnSpPr/>
            <p:nvPr/>
          </p:nvCxnSpPr>
          <p:spPr bwMode="black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479425" y="1797053"/>
            <a:ext cx="11233150" cy="650838"/>
          </a:xfrm>
        </p:spPr>
        <p:txBody>
          <a:bodyPr wrap="square" lIns="0" tIns="360000">
            <a:spAutoFit/>
          </a:bodyPr>
          <a:lstStyle>
            <a:lvl1pPr>
              <a:spcBef>
                <a:spcPts val="267"/>
              </a:spcBef>
              <a:defRPr>
                <a:solidFill>
                  <a:schemeClr val="bg1"/>
                </a:solidFill>
                <a:latin typeface="VW Text Office" panose="020B05030402000000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/>
              <a:t>Contact slide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black">
          <a:xfrm>
            <a:off x="479425" y="4200076"/>
            <a:ext cx="11233150" cy="287259"/>
          </a:xfrm>
        </p:spPr>
        <p:txBody>
          <a:bodyPr wrap="square" lIns="0" tIns="0">
            <a:spAutoFit/>
          </a:bodyPr>
          <a:lstStyle>
            <a:lvl1pPr>
              <a:spcBef>
                <a:spcPts val="267"/>
              </a:spcBef>
              <a:defRPr lang="en-GB" dirty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r>
              <a:rPr lang="en-US" noProof="0" dirty="0">
                <a:latin typeface="+mj-lt"/>
              </a:rPr>
              <a:t>As of 00. Month 2019 I Version X.X</a:t>
            </a:r>
          </a:p>
        </p:txBody>
      </p:sp>
      <p:sp>
        <p:nvSpPr>
          <p:cNvPr id="5" name="Textplatzhalter 12">
            <a:extLst>
              <a:ext uri="{FF2B5EF4-FFF2-40B4-BE49-F238E27FC236}">
                <a16:creationId xmlns:a16="http://schemas.microsoft.com/office/drawing/2014/main" id="{A8F370A3-3FE8-42DA-99D5-8A312E4C6DF0}"/>
              </a:ext>
            </a:extLst>
          </p:cNvPr>
          <p:cNvSpPr txBox="1">
            <a:spLocks noChangeAspect="1"/>
          </p:cNvSpPr>
          <p:nvPr/>
        </p:nvSpPr>
        <p:spPr bwMode="black">
          <a:xfrm>
            <a:off x="11309424" y="6282903"/>
            <a:ext cx="403200" cy="40261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00" b="0" kern="1200">
                <a:noFill/>
                <a:latin typeface="VW Head Office Bold" panose="020B0803040200000003" pitchFamily="34" charset="0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9989" indent="-239989" algn="l" defTabSz="1219140" rtl="0" eaLnBrk="1" latinLnBrk="0" hangingPunct="1">
              <a:spcBef>
                <a:spcPts val="267"/>
              </a:spcBef>
              <a:buFont typeface="Arial" panose="020B0604020202020204" pitchFamily="34" charset="0"/>
              <a:buChar char="•"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29663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ext 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B826A5FE-8328-4984-86FC-5897F3313DD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5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B826A5FE-8328-4984-86FC-5897F3313D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E29FC3BB-E621-4F70-9DD0-5E6F47FA3B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C7BE88F-0B1D-454F-A992-9F899926A4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4575" y="1486800"/>
            <a:ext cx="3618000" cy="45711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/>
            </a:lvl4pPr>
          </a:lstStyle>
          <a:p>
            <a:pPr lvl="0"/>
            <a:r>
              <a:rPr lang="en-US" noProof="0"/>
              <a:t>Placeholder Subtitle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Third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78801" y="1486800"/>
            <a:ext cx="7423940" cy="4571100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1692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A20E7A-8262-4FB8-9C89-14C4811BC6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729934-6A43-41FB-9235-7C7F5730E6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225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9525EAE-C26C-4A66-9F38-94E8B71BC77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59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9525EAE-C26C-4A66-9F38-94E8B71BC7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FFEAA369-5E34-43AB-B74B-B1CD17475B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B365DD1F-E103-4D8F-81A3-7E80E5BAAF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79425" y="1486800"/>
            <a:ext cx="5508000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an image by clicking on symbol below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203950" y="1486800"/>
            <a:ext cx="5508625" cy="2737486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792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/>
              <a:t>Insert an image by clicking on symbol below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6925FD-1D02-4673-B015-E36AC91B0D2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2B971F-4CF5-4893-9C89-D3BFDF94463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C5932EDF-8463-4A4F-B073-ED3490C1F0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6204575" y="4389108"/>
            <a:ext cx="550800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15686947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and bulle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52E5FD6-8629-4E5E-9082-A8583932218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3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52E5FD6-8629-4E5E-9082-A85839322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C5616770-D3B7-4783-AED4-2194F08FB8D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CF1180AD-4747-4BD8-B429-434156C144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79425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 dirty="0"/>
              <a:t>Insert an image by clicking on symbol below</a:t>
            </a:r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4286021" y="1486800"/>
            <a:ext cx="361672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/>
              <a:t>Insert an image by clicking on symbol below</a:t>
            </a:r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098470" y="1486800"/>
            <a:ext cx="3618000" cy="2736738"/>
          </a:xfrm>
          <a:pattFill prst="wdUpDiag">
            <a:fgClr>
              <a:schemeClr val="accent6"/>
            </a:fgClr>
            <a:bgClr>
              <a:schemeClr val="accent6">
                <a:lumMod val="20000"/>
                <a:lumOff val="80000"/>
              </a:schemeClr>
            </a:bgClr>
          </a:pattFill>
        </p:spPr>
        <p:txBody>
          <a:bodyPr vert="horz" wrap="square" lIns="0" tIns="504000" rIns="0" bIns="0" rtlCol="0">
            <a:noAutofit/>
          </a:bodyPr>
          <a:lstStyle>
            <a:lvl1pPr algn="ctr">
              <a:defRPr lang="en-US" dirty="0">
                <a:latin typeface="+mj-lt"/>
              </a:defRPr>
            </a:lvl1pPr>
          </a:lstStyle>
          <a:p>
            <a:pPr lvl="0" algn="ctr"/>
            <a:r>
              <a:rPr lang="en-US" noProof="0"/>
              <a:t>Insert an image by clicking on symbol below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597746-4CFC-4AD5-A9BC-19E64941D86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EE4FCD-AFA3-4CE3-A67B-5E188964557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97DDB8A1-E4BF-4FC7-B158-50F2CA4C3B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9424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DAF48C35-A1AE-4084-A511-7E133A688B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286021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9B1CFAFA-008F-4583-A31B-2D0CFC378F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099750" y="4389108"/>
            <a:ext cx="3616720" cy="1668792"/>
          </a:xfrm>
        </p:spPr>
        <p:txBody>
          <a:bodyPr/>
          <a:lstStyle>
            <a:lvl1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1pPr>
            <a:lvl2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2pPr>
            <a:lvl3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3pPr>
            <a:lvl4pPr marL="252000" indent="-252000">
              <a:spcBef>
                <a:spcPts val="400"/>
              </a:spcBef>
              <a:buFont typeface="VW Text Office" panose="020B0503040200000003" pitchFamily="34" charset="0"/>
              <a:buChar char="–"/>
              <a:defRPr sz="1800">
                <a:latin typeface="+mn-lt"/>
              </a:defRPr>
            </a:lvl4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  <a:p>
            <a:pPr lvl="3"/>
            <a:r>
              <a:rPr lang="en-US" noProof="0"/>
              <a:t>First level</a:t>
            </a:r>
          </a:p>
          <a:p>
            <a:pPr lvl="2"/>
            <a:r>
              <a:rPr lang="en-US" noProof="0"/>
              <a:t>First level</a:t>
            </a:r>
          </a:p>
        </p:txBody>
      </p:sp>
    </p:spTree>
    <p:extLst>
      <p:ext uri="{BB962C8B-B14F-4D97-AF65-F5344CB8AC3E}">
        <p14:creationId xmlns:p14="http://schemas.microsoft.com/office/powerpoint/2010/main" val="37835270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graph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9598C81-C499-4E66-9C1F-31A1B8E0C0F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7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9598C81-C499-4E66-9C1F-31A1B8E0C0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F4F20C6-B8F2-460A-B37B-DC849180103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C87FD146-0C97-47F2-8F72-DB128B20BF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669698"/>
            <a:ext cx="11233150" cy="360099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spc="10" baseline="0">
                <a:latin typeface="+mn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600">
                <a:latin typeface="+mn-lt"/>
              </a:defRPr>
            </a:lvl2pPr>
            <a:lvl3pPr marL="0" indent="0">
              <a:spcBef>
                <a:spcPts val="0"/>
              </a:spcBef>
              <a:buNone/>
              <a:defRPr sz="26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 sz="2600">
                <a:latin typeface="+mn-lt"/>
              </a:defRPr>
            </a:lvl4pPr>
            <a:lvl5pPr marL="0" indent="0">
              <a:spcBef>
                <a:spcPts val="0"/>
              </a:spcBef>
              <a:buNone/>
              <a:defRPr sz="2600">
                <a:latin typeface="+mn-lt"/>
              </a:defRPr>
            </a:lvl5pPr>
          </a:lstStyle>
          <a:p>
            <a:pPr lvl="0"/>
            <a:r>
              <a:rPr lang="en-US" noProof="0"/>
              <a:t>Placeholder subtitle (optional)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79425" y="309600"/>
            <a:ext cx="11233150" cy="360099"/>
          </a:xfrm>
        </p:spPr>
        <p:txBody>
          <a:bodyPr>
            <a:spAutoFit/>
          </a:bodyPr>
          <a:lstStyle>
            <a:lvl1pPr>
              <a:defRPr b="0"/>
            </a:lvl1pPr>
          </a:lstStyle>
          <a:p>
            <a:r>
              <a:rPr lang="en-US" noProof="0"/>
              <a:t>Placeholder slide title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800" y="1486800"/>
            <a:ext cx="11233150" cy="287259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Graph headline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446BE373-CBB6-412E-B05C-0A164925AD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8800" y="1828429"/>
            <a:ext cx="11233150" cy="205184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333" b="0">
                <a:latin typeface="+mn-lt"/>
              </a:defRPr>
            </a:lvl1pPr>
          </a:lstStyle>
          <a:p>
            <a:pPr lvl="0"/>
            <a:r>
              <a:rPr lang="en-US" noProof="0"/>
              <a:t>Value unit</a:t>
            </a:r>
          </a:p>
        </p:txBody>
      </p:sp>
      <p:sp>
        <p:nvSpPr>
          <p:cNvPr id="4" name="Diagrammplatzhalter 3">
            <a:extLst>
              <a:ext uri="{FF2B5EF4-FFF2-40B4-BE49-F238E27FC236}">
                <a16:creationId xmlns:a16="http://schemas.microsoft.com/office/drawing/2014/main" id="{8E40377A-F96B-46AF-BFDC-C3709E357D0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 bwMode="gray">
          <a:xfrm>
            <a:off x="478801" y="2348880"/>
            <a:ext cx="11233774" cy="3483102"/>
          </a:xfrm>
        </p:spPr>
        <p:txBody>
          <a:bodyPr tIns="1152000"/>
          <a:lstStyle>
            <a:lvl1pPr algn="ctr">
              <a:spcBef>
                <a:spcPts val="0"/>
              </a:spcBef>
              <a:defRPr>
                <a:latin typeface="+mn-lt"/>
              </a:defRPr>
            </a:lvl1pPr>
          </a:lstStyle>
          <a:p>
            <a:r>
              <a:rPr lang="en-US" noProof="0" dirty="0"/>
              <a:t>Insert a graph by clicking on symbol below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82A8F1D1-5EDA-4D11-80EC-E7437F5C2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8801" y="5903404"/>
            <a:ext cx="11233150" cy="153888"/>
          </a:xfrm>
        </p:spPr>
        <p:txBody>
          <a:bodyPr wrap="square" anchor="b">
            <a:spAutoFit/>
          </a:bodyPr>
          <a:lstStyle>
            <a:lvl1pPr>
              <a:spcBef>
                <a:spcPts val="0"/>
              </a:spcBef>
              <a:defRPr sz="1000" b="0">
                <a:latin typeface="+mn-lt"/>
              </a:defRPr>
            </a:lvl1pPr>
          </a:lstStyle>
          <a:p>
            <a:pPr lvl="0"/>
            <a:r>
              <a:rPr lang="en-US" noProof="0"/>
              <a:t>* Space for Footnotes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A6BB72-9F96-4521-83C5-C8202BDECDA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 bwMode="gray">
          <a:xfrm>
            <a:off x="864000" y="6551476"/>
            <a:ext cx="6516000" cy="153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5384AF-BAE1-4968-8830-F9A817BA96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/>
          <a:p>
            <a:fld id="{95023237-3906-48FD-BB87-6A9999ACB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62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1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vmlDrawing" Target="../drawings/vmlDrawing1.v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23.xml"/><Relationship Id="rId21" Type="http://schemas.openxmlformats.org/officeDocument/2006/relationships/vmlDrawing" Target="../drawings/vmlDrawing20.v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tags" Target="../tags/tag31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ags" Target="../tags/tag30.xml"/><Relationship Id="rId27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475618" y="1098655"/>
            <a:ext cx="11235051" cy="5378345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0585095" y="6153504"/>
            <a:ext cx="801744" cy="639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15" name="Objekt 14" hidden="1">
            <a:extLst>
              <a:ext uri="{FF2B5EF4-FFF2-40B4-BE49-F238E27FC236}">
                <a16:creationId xmlns:a16="http://schemas.microsoft.com/office/drawing/2014/main" id="{5CF43238-0986-4AEC-A174-72A2762EC50A}"/>
              </a:ext>
            </a:extLst>
          </p:cNvPr>
          <p:cNvGraphicFramePr>
            <a:graphicFrameLocks noChangeAspect="1"/>
          </p:cNvGraphicFramePr>
          <p:nvPr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32563101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think-cell Folie" r:id="rId25" imgW="344" imgH="345" progId="TCLayout.ActiveDocument.1">
                  <p:embed/>
                </p:oleObj>
              </mc:Choice>
              <mc:Fallback>
                <p:oleObj name="think-cell Folie" r:id="rId25" imgW="344" imgH="345" progId="TCLayout.ActiveDocument.1">
                  <p:embed/>
                  <p:pic>
                    <p:nvPicPr>
                      <p:cNvPr id="15" name="Objekt 14" hidden="1">
                        <a:extLst>
                          <a:ext uri="{FF2B5EF4-FFF2-40B4-BE49-F238E27FC236}">
                            <a16:creationId xmlns:a16="http://schemas.microsoft.com/office/drawing/2014/main" id="{5CF43238-0986-4AEC-A174-72A2762EC5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8B1CB7D-9941-469C-9F7B-3FFC02219BB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13B0F25-0281-4068-881A-771ACF63BA04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/>
            <p:cNvCxnSpPr/>
            <p:nvPr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2586650C-03A9-45D1-A011-1B70BD202E99}"/>
                </a:ext>
              </a:extLst>
            </p:cNvPr>
            <p:cNvCxnSpPr/>
            <p:nvPr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65253E01-4D13-4D24-8B13-96C7CCC8CFD2}"/>
                </a:ext>
              </a:extLst>
            </p:cNvPr>
            <p:cNvCxnSpPr/>
            <p:nvPr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478801" y="309600"/>
            <a:ext cx="11233774" cy="3600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/>
              <a:t>Placeholder slide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478801" y="1486048"/>
            <a:ext cx="11237595" cy="45718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Placeholder Subtitle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Third level</a:t>
            </a:r>
          </a:p>
          <a:p>
            <a:pPr lvl="4"/>
            <a:r>
              <a:rPr lang="en-GB" noProof="0" dirty="0"/>
              <a:t>Third level</a:t>
            </a:r>
          </a:p>
        </p:txBody>
      </p:sp>
      <p:sp>
        <p:nvSpPr>
          <p:cNvPr id="29" name="Foliennummernplatzhalter 28">
            <a:extLst>
              <a:ext uri="{FF2B5EF4-FFF2-40B4-BE49-F238E27FC236}">
                <a16:creationId xmlns:a16="http://schemas.microsoft.com/office/drawing/2014/main" id="{F885C57F-AD33-4E02-982D-AFB5FBE99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8228" y="359557"/>
            <a:ext cx="1405350" cy="743145"/>
          </a:xfrm>
          <a:prstGeom prst="rect">
            <a:avLst/>
          </a:prstGeom>
        </p:spPr>
      </p:pic>
      <p:pic>
        <p:nvPicPr>
          <p:cNvPr id="26" name="Grafik 26">
            <a:extLst>
              <a:ext uri="{FF2B5EF4-FFF2-40B4-BE49-F238E27FC236}">
                <a16:creationId xmlns:a16="http://schemas.microsoft.com/office/drawing/2014/main" id="{EF66A1A6-D192-4C32-865C-70D3088B11F4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10830960" y="6271656"/>
            <a:ext cx="403225" cy="40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5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7" r:id="rId15"/>
    <p:sldLayoutId id="2147483683" r:id="rId16"/>
    <p:sldLayoutId id="2147483684" r:id="rId17"/>
    <p:sldLayoutId id="2147483685" r:id="rId18"/>
    <p:sldLayoutId id="2147483686" r:id="rId19"/>
    <p:sldLayoutId id="2147483708" r:id="rId20"/>
  </p:sldLayoutIdLst>
  <p:hf hdr="0" ftr="0" dt="0"/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2600" kern="1200" spc="1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40" rtl="0" eaLnBrk="1" latinLnBrk="0" hangingPunct="1">
        <a:spcBef>
          <a:spcPts val="1200"/>
        </a:spcBef>
        <a:buFont typeface="Arial" panose="020B0604020202020204" pitchFamily="34" charset="0"/>
        <a:buNone/>
        <a:defRPr lang="en-GB" sz="1800" b="0" kern="1200" noProof="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40" rtl="0" eaLnBrk="1" latinLnBrk="0" hangingPunct="1"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1219140" rtl="0" eaLnBrk="1" latinLnBrk="0" hangingPunct="1">
        <a:spcBef>
          <a:spcPts val="400"/>
        </a:spcBef>
        <a:buFont typeface="VW Text Office" panose="020B05030402000000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72">
          <p15:clr>
            <a:srgbClr val="F26B43"/>
          </p15:clr>
        </p15:guide>
        <p15:guide id="2" pos="3908">
          <p15:clr>
            <a:srgbClr val="F26B43"/>
          </p15:clr>
        </p15:guide>
        <p15:guide id="4" pos="7378">
          <p15:clr>
            <a:srgbClr val="F26B43"/>
          </p15:clr>
        </p15:guide>
        <p15:guide id="6" orient="horz" pos="935">
          <p15:clr>
            <a:srgbClr val="F26B43"/>
          </p15:clr>
        </p15:guide>
        <p15:guide id="8" pos="302">
          <p15:clr>
            <a:srgbClr val="F26B43"/>
          </p15:clr>
        </p15:guide>
        <p15:guide id="9" orient="horz" pos="381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475618" y="1098655"/>
            <a:ext cx="11235051" cy="5378345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0585095" y="6153504"/>
            <a:ext cx="801744" cy="639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15" name="Objekt 14" hidden="1">
            <a:extLst>
              <a:ext uri="{FF2B5EF4-FFF2-40B4-BE49-F238E27FC236}">
                <a16:creationId xmlns:a16="http://schemas.microsoft.com/office/drawing/2014/main" id="{5CF43238-0986-4AEC-A174-72A2762EC50A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5" name="think-cell Folie" r:id="rId24" imgW="344" imgH="345" progId="TCLayout.ActiveDocument.1">
                  <p:embed/>
                </p:oleObj>
              </mc:Choice>
              <mc:Fallback>
                <p:oleObj name="think-cell Folie" r:id="rId24" imgW="344" imgH="345" progId="TCLayout.ActiveDocument.1">
                  <p:embed/>
                  <p:pic>
                    <p:nvPicPr>
                      <p:cNvPr id="15" name="Objekt 14" hidden="1">
                        <a:extLst>
                          <a:ext uri="{FF2B5EF4-FFF2-40B4-BE49-F238E27FC236}">
                            <a16:creationId xmlns:a16="http://schemas.microsoft.com/office/drawing/2014/main" id="{5CF43238-0986-4AEC-A174-72A2762EC5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8B1CB7D-9941-469C-9F7B-3FFC02219BBB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GB" sz="2600" b="0" i="0" baseline="0" dirty="0">
              <a:solidFill>
                <a:schemeClr val="tx1"/>
              </a:solidFill>
              <a:latin typeface="VW Head Office Bold" panose="020B0803040200000003" pitchFamily="34" charset="0"/>
              <a:ea typeface="+mj-ea"/>
              <a:cs typeface="+mj-cs"/>
              <a:sym typeface="VW Head Office Bold" panose="020B0803040200000003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13B0F25-0281-4068-881A-771ACF63BA04}"/>
              </a:ext>
            </a:extLst>
          </p:cNvPr>
          <p:cNvGrpSpPr/>
          <p:nvPr/>
        </p:nvGrpSpPr>
        <p:grpSpPr bwMode="gray">
          <a:xfrm>
            <a:off x="-264684" y="-187656"/>
            <a:ext cx="12649383" cy="7255563"/>
            <a:chOff x="-264684" y="-187656"/>
            <a:chExt cx="12649383" cy="7255563"/>
          </a:xfrm>
        </p:grpSpPr>
        <p:cxnSp>
          <p:nvCxnSpPr>
            <p:cNvPr id="7" name="Gerade Verbindung 6"/>
            <p:cNvCxnSpPr/>
            <p:nvPr/>
          </p:nvCxnSpPr>
          <p:spPr bwMode="gray">
            <a:xfrm>
              <a:off x="480705" y="-187656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/>
          </p:nvCxnSpPr>
          <p:spPr bwMode="gray">
            <a:xfrm>
              <a:off x="11710670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/>
          </p:nvCxnSpPr>
          <p:spPr bwMode="gray">
            <a:xfrm rot="16200000">
              <a:off x="-192684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/>
          </p:nvCxnSpPr>
          <p:spPr bwMode="gray">
            <a:xfrm rot="16200000">
              <a:off x="12312699" y="1414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/>
          </p:nvCxnSpPr>
          <p:spPr bwMode="gray">
            <a:xfrm rot="16200000">
              <a:off x="-120684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 bwMode="gray">
            <a:xfrm rot="16200000">
              <a:off x="12312699" y="5985050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 bwMode="gray">
            <a:xfrm>
              <a:off x="480705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 bwMode="gray">
            <a:xfrm>
              <a:off x="11710670" y="6923907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/>
          </p:nvCxnSpPr>
          <p:spPr bwMode="gray">
            <a:xfrm>
              <a:off x="5985348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 bwMode="gray">
            <a:xfrm>
              <a:off x="6205221" y="-18088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2586650C-03A9-45D1-A011-1B70BD202E99}"/>
                </a:ext>
              </a:extLst>
            </p:cNvPr>
            <p:cNvCxnSpPr/>
            <p:nvPr/>
          </p:nvCxnSpPr>
          <p:spPr bwMode="gray">
            <a:xfrm>
              <a:off x="5985348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19">
              <a:extLst>
                <a:ext uri="{FF2B5EF4-FFF2-40B4-BE49-F238E27FC236}">
                  <a16:creationId xmlns:a16="http://schemas.microsoft.com/office/drawing/2014/main" id="{65253E01-4D13-4D24-8B13-96C7CCC8CFD2}"/>
                </a:ext>
              </a:extLst>
            </p:cNvPr>
            <p:cNvCxnSpPr/>
            <p:nvPr/>
          </p:nvCxnSpPr>
          <p:spPr bwMode="gray">
            <a:xfrm>
              <a:off x="6205221" y="6917133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478801" y="309600"/>
            <a:ext cx="11233774" cy="3600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/>
              <a:t>Placeholder slide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478801" y="1486048"/>
            <a:ext cx="11237595" cy="45718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Placeholder Subtitle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Third level</a:t>
            </a:r>
          </a:p>
          <a:p>
            <a:pPr lvl="4"/>
            <a:r>
              <a:rPr lang="en-GB" noProof="0" dirty="0"/>
              <a:t>Third level</a:t>
            </a:r>
          </a:p>
        </p:txBody>
      </p:sp>
      <p:sp>
        <p:nvSpPr>
          <p:cNvPr id="29" name="Foliennummernplatzhalter 28">
            <a:extLst>
              <a:ext uri="{FF2B5EF4-FFF2-40B4-BE49-F238E27FC236}">
                <a16:creationId xmlns:a16="http://schemas.microsoft.com/office/drawing/2014/main" id="{F885C57F-AD33-4E02-982D-AFB5FBE99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fld id="{95023237-3906-48FD-BB87-6A9999ACBB4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8228" y="359557"/>
            <a:ext cx="1405350" cy="743145"/>
          </a:xfrm>
          <a:prstGeom prst="rect">
            <a:avLst/>
          </a:prstGeom>
        </p:spPr>
      </p:pic>
      <p:pic>
        <p:nvPicPr>
          <p:cNvPr id="26" name="Grafik 26">
            <a:extLst>
              <a:ext uri="{FF2B5EF4-FFF2-40B4-BE49-F238E27FC236}">
                <a16:creationId xmlns:a16="http://schemas.microsoft.com/office/drawing/2014/main" id="{EF66A1A6-D192-4C32-865C-70D3088B11F4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10830960" y="6271656"/>
            <a:ext cx="403225" cy="40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56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</p:sldLayoutIdLst>
  <p:hf hdr="0" ftr="0" dt="0"/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2600" kern="1200" spc="1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40" rtl="0" eaLnBrk="1" latinLnBrk="0" hangingPunct="1">
        <a:spcBef>
          <a:spcPts val="1200"/>
        </a:spcBef>
        <a:buFont typeface="Arial" panose="020B0604020202020204" pitchFamily="34" charset="0"/>
        <a:buNone/>
        <a:defRPr lang="en-GB" sz="1800" b="0" kern="1200" noProof="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40" rtl="0" eaLnBrk="1" latinLnBrk="0" hangingPunct="1"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1219140" rtl="0" eaLnBrk="1" latinLnBrk="0" hangingPunct="1">
        <a:spcBef>
          <a:spcPts val="400"/>
        </a:spcBef>
        <a:buFont typeface="VW Text Office" panose="020B05030402000000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1219140" rtl="0" eaLnBrk="1" latinLnBrk="0" hangingPunct="1">
        <a:spcBef>
          <a:spcPts val="4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72">
          <p15:clr>
            <a:srgbClr val="F26B43"/>
          </p15:clr>
        </p15:guide>
        <p15:guide id="2" pos="3908">
          <p15:clr>
            <a:srgbClr val="F26B43"/>
          </p15:clr>
        </p15:guide>
        <p15:guide id="4" pos="7378">
          <p15:clr>
            <a:srgbClr val="F26B43"/>
          </p15:clr>
        </p15:guide>
        <p15:guide id="6" orient="horz" pos="935">
          <p15:clr>
            <a:srgbClr val="F26B43"/>
          </p15:clr>
        </p15:guide>
        <p15:guide id="8" pos="302">
          <p15:clr>
            <a:srgbClr val="F26B43"/>
          </p15:clr>
        </p15:guide>
        <p15:guide id="9" orient="horz" pos="3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tags" Target="../tags/tag59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0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0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31D2C303-4D39-4240-97C2-A2F560BD68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1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31D2C303-4D39-4240-97C2-A2F560BD68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16"/>
          <a:stretch/>
        </p:blipFill>
        <p:spPr>
          <a:xfrm>
            <a:off x="1533381" y="2913244"/>
            <a:ext cx="3130550" cy="1927523"/>
          </a:xfrm>
          <a:prstGeom prst="rect">
            <a:avLst/>
          </a:prstGeom>
        </p:spPr>
      </p:pic>
      <p:grpSp>
        <p:nvGrpSpPr>
          <p:cNvPr id="22" name="Agrupar 21"/>
          <p:cNvGrpSpPr/>
          <p:nvPr/>
        </p:nvGrpSpPr>
        <p:grpSpPr>
          <a:xfrm>
            <a:off x="479376" y="1068388"/>
            <a:ext cx="11232624" cy="4990043"/>
            <a:chOff x="479376" y="1068388"/>
            <a:chExt cx="11232624" cy="4990043"/>
          </a:xfrm>
        </p:grpSpPr>
        <p:grpSp>
          <p:nvGrpSpPr>
            <p:cNvPr id="17" name="Agrupar 16"/>
            <p:cNvGrpSpPr/>
            <p:nvPr/>
          </p:nvGrpSpPr>
          <p:grpSpPr>
            <a:xfrm>
              <a:off x="479376" y="1485753"/>
              <a:ext cx="11232624" cy="4572678"/>
              <a:chOff x="479376" y="1485753"/>
              <a:chExt cx="11232624" cy="4572678"/>
            </a:xfrm>
            <a:solidFill>
              <a:schemeClr val="tx2"/>
            </a:solidFill>
          </p:grpSpPr>
          <p:sp>
            <p:nvSpPr>
              <p:cNvPr id="8" name="Rechteck 31">
                <a:extLst>
                  <a:ext uri="{FF2B5EF4-FFF2-40B4-BE49-F238E27FC236}">
                    <a16:creationId xmlns:a16="http://schemas.microsoft.com/office/drawing/2014/main" id="{BCE1438A-B796-4A1A-9F81-30F3E1522672}"/>
                  </a:ext>
                </a:extLst>
              </p:cNvPr>
              <p:cNvSpPr/>
              <p:nvPr/>
            </p:nvSpPr>
            <p:spPr bwMode="black">
              <a:xfrm>
                <a:off x="11074800" y="1485753"/>
                <a:ext cx="6372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252000" indent="-252000" algn="l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endParaRPr lang="en-GB" sz="100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hteck 32">
                <a:extLst>
                  <a:ext uri="{FF2B5EF4-FFF2-40B4-BE49-F238E27FC236}">
                    <a16:creationId xmlns:a16="http://schemas.microsoft.com/office/drawing/2014/main" id="{35FB287A-7FCB-462B-9C36-CC12A288D936}"/>
                  </a:ext>
                </a:extLst>
              </p:cNvPr>
              <p:cNvSpPr/>
              <p:nvPr/>
            </p:nvSpPr>
            <p:spPr bwMode="black">
              <a:xfrm>
                <a:off x="479376" y="1485753"/>
                <a:ext cx="9360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252000" indent="-252000" algn="l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endParaRPr lang="en-GB" sz="100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hteck 33">
                <a:extLst>
                  <a:ext uri="{FF2B5EF4-FFF2-40B4-BE49-F238E27FC236}">
                    <a16:creationId xmlns:a16="http://schemas.microsoft.com/office/drawing/2014/main" id="{C5B517CC-F5FC-4F7C-8D7B-48606653431B}"/>
                  </a:ext>
                </a:extLst>
              </p:cNvPr>
              <p:cNvSpPr/>
              <p:nvPr/>
            </p:nvSpPr>
            <p:spPr bwMode="black">
              <a:xfrm>
                <a:off x="480000" y="6036831"/>
                <a:ext cx="1123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252000" indent="-252000" algn="l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endParaRPr lang="en-GB" sz="100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hteck 34">
                <a:extLst>
                  <a:ext uri="{FF2B5EF4-FFF2-40B4-BE49-F238E27FC236}">
                    <a16:creationId xmlns:a16="http://schemas.microsoft.com/office/drawing/2014/main" id="{04162C2E-0C88-4C8D-B1FF-27F6880EC20D}"/>
                  </a:ext>
                </a:extLst>
              </p:cNvPr>
              <p:cNvSpPr/>
              <p:nvPr/>
            </p:nvSpPr>
            <p:spPr bwMode="black">
              <a:xfrm rot="16200000">
                <a:off x="-1796163" y="3761292"/>
                <a:ext cx="4572678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252000" indent="-252000" algn="l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endParaRPr lang="en-GB" sz="100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hteck 35">
                <a:extLst>
                  <a:ext uri="{FF2B5EF4-FFF2-40B4-BE49-F238E27FC236}">
                    <a16:creationId xmlns:a16="http://schemas.microsoft.com/office/drawing/2014/main" id="{EEEBBBA5-6A9C-4A59-891D-6F99C4E1EB95}"/>
                  </a:ext>
                </a:extLst>
              </p:cNvPr>
              <p:cNvSpPr/>
              <p:nvPr/>
            </p:nvSpPr>
            <p:spPr bwMode="black">
              <a:xfrm rot="16200000">
                <a:off x="9414861" y="3761292"/>
                <a:ext cx="4572678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252000" indent="-252000" algn="l">
                  <a:spcBef>
                    <a:spcPts val="400"/>
                  </a:spcBef>
                  <a:buFont typeface="Arial" panose="020B0604020202020204" pitchFamily="34" charset="0"/>
                  <a:buChar char="•"/>
                </a:pPr>
                <a:endParaRPr lang="en-GB" sz="100" noProof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" name="AutoShape 8"/>
            <p:cNvSpPr>
              <a:spLocks noChangeAspect="1" noChangeArrowheads="1" noTextEdit="1"/>
            </p:cNvSpPr>
            <p:nvPr/>
          </p:nvSpPr>
          <p:spPr bwMode="auto">
            <a:xfrm>
              <a:off x="10031413" y="1068388"/>
              <a:ext cx="850900" cy="850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21" name="Freeform 10"/>
          <p:cNvSpPr>
            <a:spLocks noEditPoints="1"/>
          </p:cNvSpPr>
          <p:nvPr/>
        </p:nvSpPr>
        <p:spPr bwMode="auto">
          <a:xfrm>
            <a:off x="10063527" y="1124729"/>
            <a:ext cx="755389" cy="755389"/>
          </a:xfrm>
          <a:custGeom>
            <a:avLst/>
            <a:gdLst>
              <a:gd name="T0" fmla="*/ 1750 w 3500"/>
              <a:gd name="T1" fmla="*/ 3339 h 3500"/>
              <a:gd name="T2" fmla="*/ 165 w 3500"/>
              <a:gd name="T3" fmla="*/ 1750 h 3500"/>
              <a:gd name="T4" fmla="*/ 266 w 3500"/>
              <a:gd name="T5" fmla="*/ 1194 h 3500"/>
              <a:gd name="T6" fmla="*/ 1194 w 3500"/>
              <a:gd name="T7" fmla="*/ 3059 h 3500"/>
              <a:gd name="T8" fmla="*/ 1250 w 3500"/>
              <a:gd name="T9" fmla="*/ 3105 h 3500"/>
              <a:gd name="T10" fmla="*/ 1306 w 3500"/>
              <a:gd name="T11" fmla="*/ 3059 h 3500"/>
              <a:gd name="T12" fmla="*/ 1733 w 3500"/>
              <a:gd name="T13" fmla="*/ 2104 h 3500"/>
              <a:gd name="T14" fmla="*/ 1754 w 3500"/>
              <a:gd name="T15" fmla="*/ 2083 h 3500"/>
              <a:gd name="T16" fmla="*/ 1775 w 3500"/>
              <a:gd name="T17" fmla="*/ 2104 h 3500"/>
              <a:gd name="T18" fmla="*/ 2202 w 3500"/>
              <a:gd name="T19" fmla="*/ 3059 h 3500"/>
              <a:gd name="T20" fmla="*/ 2258 w 3500"/>
              <a:gd name="T21" fmla="*/ 3105 h 3500"/>
              <a:gd name="T22" fmla="*/ 2314 w 3500"/>
              <a:gd name="T23" fmla="*/ 3059 h 3500"/>
              <a:gd name="T24" fmla="*/ 3241 w 3500"/>
              <a:gd name="T25" fmla="*/ 1194 h 3500"/>
              <a:gd name="T26" fmla="*/ 3343 w 3500"/>
              <a:gd name="T27" fmla="*/ 1750 h 3500"/>
              <a:gd name="T28" fmla="*/ 1750 w 3500"/>
              <a:gd name="T29" fmla="*/ 3339 h 3500"/>
              <a:gd name="T30" fmla="*/ 1750 w 3500"/>
              <a:gd name="T31" fmla="*/ 1390 h 3500"/>
              <a:gd name="T32" fmla="*/ 1729 w 3500"/>
              <a:gd name="T33" fmla="*/ 1369 h 3500"/>
              <a:gd name="T34" fmla="*/ 1232 w 3500"/>
              <a:gd name="T35" fmla="*/ 249 h 3500"/>
              <a:gd name="T36" fmla="*/ 1750 w 3500"/>
              <a:gd name="T37" fmla="*/ 158 h 3500"/>
              <a:gd name="T38" fmla="*/ 2268 w 3500"/>
              <a:gd name="T39" fmla="*/ 249 h 3500"/>
              <a:gd name="T40" fmla="*/ 1771 w 3500"/>
              <a:gd name="T41" fmla="*/ 1369 h 3500"/>
              <a:gd name="T42" fmla="*/ 1750 w 3500"/>
              <a:gd name="T43" fmla="*/ 1390 h 3500"/>
              <a:gd name="T44" fmla="*/ 1243 w 3500"/>
              <a:gd name="T45" fmla="*/ 2541 h 3500"/>
              <a:gd name="T46" fmla="*/ 1222 w 3500"/>
              <a:gd name="T47" fmla="*/ 2520 h 3500"/>
              <a:gd name="T48" fmla="*/ 417 w 3500"/>
              <a:gd name="T49" fmla="*/ 896 h 3500"/>
              <a:gd name="T50" fmla="*/ 987 w 3500"/>
              <a:gd name="T51" fmla="*/ 361 h 3500"/>
              <a:gd name="T52" fmla="*/ 1568 w 3500"/>
              <a:gd name="T53" fmla="*/ 1652 h 3500"/>
              <a:gd name="T54" fmla="*/ 1610 w 3500"/>
              <a:gd name="T55" fmla="*/ 1680 h 3500"/>
              <a:gd name="T56" fmla="*/ 1890 w 3500"/>
              <a:gd name="T57" fmla="*/ 1680 h 3500"/>
              <a:gd name="T58" fmla="*/ 1936 w 3500"/>
              <a:gd name="T59" fmla="*/ 1652 h 3500"/>
              <a:gd name="T60" fmla="*/ 2517 w 3500"/>
              <a:gd name="T61" fmla="*/ 361 h 3500"/>
              <a:gd name="T62" fmla="*/ 3087 w 3500"/>
              <a:gd name="T63" fmla="*/ 896 h 3500"/>
              <a:gd name="T64" fmla="*/ 2275 w 3500"/>
              <a:gd name="T65" fmla="*/ 2520 h 3500"/>
              <a:gd name="T66" fmla="*/ 2254 w 3500"/>
              <a:gd name="T67" fmla="*/ 2541 h 3500"/>
              <a:gd name="T68" fmla="*/ 2233 w 3500"/>
              <a:gd name="T69" fmla="*/ 2520 h 3500"/>
              <a:gd name="T70" fmla="*/ 1929 w 3500"/>
              <a:gd name="T71" fmla="*/ 1827 h 3500"/>
              <a:gd name="T72" fmla="*/ 1883 w 3500"/>
              <a:gd name="T73" fmla="*/ 1799 h 3500"/>
              <a:gd name="T74" fmla="*/ 1603 w 3500"/>
              <a:gd name="T75" fmla="*/ 1799 h 3500"/>
              <a:gd name="T76" fmla="*/ 1558 w 3500"/>
              <a:gd name="T77" fmla="*/ 1827 h 3500"/>
              <a:gd name="T78" fmla="*/ 1264 w 3500"/>
              <a:gd name="T79" fmla="*/ 2520 h 3500"/>
              <a:gd name="T80" fmla="*/ 1243 w 3500"/>
              <a:gd name="T81" fmla="*/ 2541 h 3500"/>
              <a:gd name="T82" fmla="*/ 1750 w 3500"/>
              <a:gd name="T83" fmla="*/ 3500 h 3500"/>
              <a:gd name="T84" fmla="*/ 3500 w 3500"/>
              <a:gd name="T85" fmla="*/ 1750 h 3500"/>
              <a:gd name="T86" fmla="*/ 1750 w 3500"/>
              <a:gd name="T87" fmla="*/ 0 h 3500"/>
              <a:gd name="T88" fmla="*/ 0 w 3500"/>
              <a:gd name="T89" fmla="*/ 1750 h 3500"/>
              <a:gd name="T90" fmla="*/ 1750 w 3500"/>
              <a:gd name="T91" fmla="*/ 3500 h 3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00" h="3500">
                <a:moveTo>
                  <a:pt x="1750" y="3339"/>
                </a:moveTo>
                <a:cubicBezTo>
                  <a:pt x="879" y="3339"/>
                  <a:pt x="165" y="2622"/>
                  <a:pt x="165" y="1750"/>
                </a:cubicBezTo>
                <a:cubicBezTo>
                  <a:pt x="165" y="1554"/>
                  <a:pt x="200" y="1369"/>
                  <a:pt x="266" y="1194"/>
                </a:cubicBezTo>
                <a:lnTo>
                  <a:pt x="1194" y="3059"/>
                </a:lnTo>
                <a:cubicBezTo>
                  <a:pt x="1204" y="3084"/>
                  <a:pt x="1222" y="3105"/>
                  <a:pt x="1250" y="3105"/>
                </a:cubicBezTo>
                <a:cubicBezTo>
                  <a:pt x="1278" y="3105"/>
                  <a:pt x="1295" y="3084"/>
                  <a:pt x="1306" y="3059"/>
                </a:cubicBezTo>
                <a:lnTo>
                  <a:pt x="1733" y="2104"/>
                </a:lnTo>
                <a:cubicBezTo>
                  <a:pt x="1736" y="2093"/>
                  <a:pt x="1743" y="2083"/>
                  <a:pt x="1754" y="2083"/>
                </a:cubicBezTo>
                <a:cubicBezTo>
                  <a:pt x="1764" y="2083"/>
                  <a:pt x="1768" y="2093"/>
                  <a:pt x="1775" y="2104"/>
                </a:cubicBezTo>
                <a:lnTo>
                  <a:pt x="2202" y="3059"/>
                </a:lnTo>
                <a:cubicBezTo>
                  <a:pt x="2212" y="3084"/>
                  <a:pt x="2230" y="3105"/>
                  <a:pt x="2258" y="3105"/>
                </a:cubicBezTo>
                <a:cubicBezTo>
                  <a:pt x="2286" y="3105"/>
                  <a:pt x="2303" y="3084"/>
                  <a:pt x="2314" y="3059"/>
                </a:cubicBezTo>
                <a:lnTo>
                  <a:pt x="3241" y="1194"/>
                </a:lnTo>
                <a:cubicBezTo>
                  <a:pt x="3308" y="1369"/>
                  <a:pt x="3343" y="1554"/>
                  <a:pt x="3343" y="1750"/>
                </a:cubicBezTo>
                <a:cubicBezTo>
                  <a:pt x="3336" y="2622"/>
                  <a:pt x="2622" y="3339"/>
                  <a:pt x="1750" y="3339"/>
                </a:cubicBezTo>
                <a:close/>
                <a:moveTo>
                  <a:pt x="1750" y="1390"/>
                </a:moveTo>
                <a:cubicBezTo>
                  <a:pt x="1740" y="1390"/>
                  <a:pt x="1736" y="1379"/>
                  <a:pt x="1729" y="1369"/>
                </a:cubicBezTo>
                <a:lnTo>
                  <a:pt x="1232" y="249"/>
                </a:lnTo>
                <a:cubicBezTo>
                  <a:pt x="1393" y="189"/>
                  <a:pt x="1568" y="158"/>
                  <a:pt x="1750" y="158"/>
                </a:cubicBezTo>
                <a:cubicBezTo>
                  <a:pt x="1932" y="158"/>
                  <a:pt x="2107" y="189"/>
                  <a:pt x="2268" y="249"/>
                </a:cubicBezTo>
                <a:lnTo>
                  <a:pt x="1771" y="1369"/>
                </a:lnTo>
                <a:cubicBezTo>
                  <a:pt x="1764" y="1383"/>
                  <a:pt x="1761" y="1390"/>
                  <a:pt x="1750" y="1390"/>
                </a:cubicBezTo>
                <a:close/>
                <a:moveTo>
                  <a:pt x="1243" y="2541"/>
                </a:moveTo>
                <a:cubicBezTo>
                  <a:pt x="1232" y="2541"/>
                  <a:pt x="1229" y="2531"/>
                  <a:pt x="1222" y="2520"/>
                </a:cubicBezTo>
                <a:lnTo>
                  <a:pt x="417" y="896"/>
                </a:lnTo>
                <a:cubicBezTo>
                  <a:pt x="560" y="676"/>
                  <a:pt x="753" y="490"/>
                  <a:pt x="987" y="361"/>
                </a:cubicBezTo>
                <a:lnTo>
                  <a:pt x="1568" y="1652"/>
                </a:lnTo>
                <a:cubicBezTo>
                  <a:pt x="1575" y="1673"/>
                  <a:pt x="1593" y="1680"/>
                  <a:pt x="1610" y="1680"/>
                </a:cubicBezTo>
                <a:lnTo>
                  <a:pt x="1890" y="1680"/>
                </a:lnTo>
                <a:cubicBezTo>
                  <a:pt x="1911" y="1680"/>
                  <a:pt x="1925" y="1677"/>
                  <a:pt x="1936" y="1652"/>
                </a:cubicBezTo>
                <a:lnTo>
                  <a:pt x="2517" y="361"/>
                </a:lnTo>
                <a:cubicBezTo>
                  <a:pt x="2748" y="490"/>
                  <a:pt x="2944" y="676"/>
                  <a:pt x="3087" y="896"/>
                </a:cubicBezTo>
                <a:lnTo>
                  <a:pt x="2275" y="2520"/>
                </a:lnTo>
                <a:cubicBezTo>
                  <a:pt x="2272" y="2531"/>
                  <a:pt x="2265" y="2541"/>
                  <a:pt x="2254" y="2541"/>
                </a:cubicBezTo>
                <a:cubicBezTo>
                  <a:pt x="2244" y="2541"/>
                  <a:pt x="2240" y="2531"/>
                  <a:pt x="2233" y="2520"/>
                </a:cubicBezTo>
                <a:lnTo>
                  <a:pt x="1929" y="1827"/>
                </a:lnTo>
                <a:cubicBezTo>
                  <a:pt x="1918" y="1803"/>
                  <a:pt x="1904" y="1799"/>
                  <a:pt x="1883" y="1799"/>
                </a:cubicBezTo>
                <a:lnTo>
                  <a:pt x="1603" y="1799"/>
                </a:lnTo>
                <a:cubicBezTo>
                  <a:pt x="1582" y="1799"/>
                  <a:pt x="1568" y="1803"/>
                  <a:pt x="1558" y="1827"/>
                </a:cubicBezTo>
                <a:lnTo>
                  <a:pt x="1264" y="2520"/>
                </a:lnTo>
                <a:cubicBezTo>
                  <a:pt x="1260" y="2531"/>
                  <a:pt x="1253" y="2541"/>
                  <a:pt x="1243" y="2541"/>
                </a:cubicBezTo>
                <a:close/>
                <a:moveTo>
                  <a:pt x="1750" y="3500"/>
                </a:moveTo>
                <a:cubicBezTo>
                  <a:pt x="2720" y="3500"/>
                  <a:pt x="3500" y="2720"/>
                  <a:pt x="3500" y="1750"/>
                </a:cubicBezTo>
                <a:cubicBezTo>
                  <a:pt x="3500" y="781"/>
                  <a:pt x="2720" y="0"/>
                  <a:pt x="1750" y="0"/>
                </a:cubicBezTo>
                <a:cubicBezTo>
                  <a:pt x="781" y="0"/>
                  <a:pt x="0" y="781"/>
                  <a:pt x="0" y="1750"/>
                </a:cubicBezTo>
                <a:cubicBezTo>
                  <a:pt x="0" y="2720"/>
                  <a:pt x="781" y="3500"/>
                  <a:pt x="1750" y="350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Title 2"/>
          <p:cNvSpPr txBox="1">
            <a:spLocks/>
          </p:cNvSpPr>
          <p:nvPr/>
        </p:nvSpPr>
        <p:spPr bwMode="black">
          <a:xfrm>
            <a:off x="6419179" y="3329249"/>
            <a:ext cx="4813977" cy="81560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121914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800" kern="1200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pt-BR" sz="2400" b="1" dirty="0">
                <a:solidFill>
                  <a:srgbClr val="29426D"/>
                </a:solidFill>
                <a:latin typeface="VW Text Office"/>
                <a:ea typeface="+mn-ea"/>
                <a:cs typeface="+mn-cs"/>
              </a:rPr>
              <a:t>Reunião de Encerramento: 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pt-BR" sz="2400" b="1" dirty="0">
                <a:solidFill>
                  <a:srgbClr val="29426D"/>
                </a:solidFill>
                <a:latin typeface="VW Text Office"/>
                <a:ea typeface="+mn-ea"/>
                <a:cs typeface="+mn-cs"/>
              </a:rPr>
              <a:t>Operação Assistida e Plano de Ação</a:t>
            </a:r>
          </a:p>
        </p:txBody>
      </p:sp>
      <p:cxnSp>
        <p:nvCxnSpPr>
          <p:cNvPr id="13" name="Conector reto 12"/>
          <p:cNvCxnSpPr/>
          <p:nvPr/>
        </p:nvCxnSpPr>
        <p:spPr>
          <a:xfrm flipH="1">
            <a:off x="5611091" y="2194560"/>
            <a:ext cx="0" cy="3217025"/>
          </a:xfrm>
          <a:prstGeom prst="line">
            <a:avLst/>
          </a:prstGeom>
          <a:ln w="15875">
            <a:solidFill>
              <a:srgbClr val="294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710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 Placeholder 16"/>
          <p:cNvSpPr>
            <a:spLocks noGrp="1"/>
          </p:cNvSpPr>
          <p:nvPr>
            <p:ph type="body" sz="quarter" idx="4294967295"/>
          </p:nvPr>
        </p:nvSpPr>
        <p:spPr>
          <a:xfrm>
            <a:off x="479425" y="627744"/>
            <a:ext cx="11233150" cy="360099"/>
          </a:xfrm>
          <a:prstGeom prst="rect">
            <a:avLst/>
          </a:prstGeom>
        </p:spPr>
        <p:txBody>
          <a:bodyPr/>
          <a:lstStyle/>
          <a:p>
            <a:r>
              <a:rPr lang="pt-BR" sz="2600" dirty="0"/>
              <a:t>Operação Assistida e Plano de Ação</a:t>
            </a:r>
            <a:endParaRPr lang="en-US" sz="2600" dirty="0"/>
          </a:p>
        </p:txBody>
      </p:sp>
      <p:sp>
        <p:nvSpPr>
          <p:cNvPr id="98" name="Title 15"/>
          <p:cNvSpPr>
            <a:spLocks noGrp="1"/>
          </p:cNvSpPr>
          <p:nvPr>
            <p:ph type="title"/>
          </p:nvPr>
        </p:nvSpPr>
        <p:spPr>
          <a:xfrm>
            <a:off x="478801" y="309600"/>
            <a:ext cx="11233774" cy="360099"/>
          </a:xfrm>
        </p:spPr>
        <p:txBody>
          <a:bodyPr/>
          <a:lstStyle/>
          <a:p>
            <a:r>
              <a:rPr lang="en-US" b="1" dirty="0" err="1"/>
              <a:t>Introdução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711201" y="1412927"/>
            <a:ext cx="10741890" cy="33547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A seguir serão apresentados os resultados da visita realizada pela equipe Volkswagen no período de 24.05.2021 até 28.05.2021</a:t>
            </a:r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pt-BR" sz="1800" dirty="0"/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Com base na </a:t>
            </a:r>
            <a:r>
              <a:rPr lang="pt-BR" sz="1800" b="1" dirty="0"/>
              <a:t>aplicação de checklist, treinamentos, operação assistida e reuniões com as equipes da </a:t>
            </a:r>
            <a:r>
              <a:rPr lang="pt-BR" sz="1800" b="1" dirty="0" err="1"/>
              <a:t>Coletto</a:t>
            </a:r>
            <a:r>
              <a:rPr lang="pt-BR" sz="1800" b="1" dirty="0"/>
              <a:t> 3R</a:t>
            </a:r>
            <a:r>
              <a:rPr lang="pt-BR" sz="1800" dirty="0"/>
              <a:t>, foi possível identificar oportunidades de melhorias nos processos da concessionária, tendo como base de referência o Novo Processo de Vendas Volkswagen. </a:t>
            </a:r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pt-BR" sz="1800" dirty="0"/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As iniciativas que foram classificadas como </a:t>
            </a:r>
            <a:r>
              <a:rPr lang="pt-BR" sz="1800" b="1" dirty="0"/>
              <a:t>Potencial de Melhoria </a:t>
            </a:r>
            <a:r>
              <a:rPr lang="pt-BR" sz="1800" dirty="0"/>
              <a:t>e </a:t>
            </a:r>
            <a:r>
              <a:rPr lang="pt-BR" sz="1800" b="1" dirty="0"/>
              <a:t>Não Alinhado </a:t>
            </a:r>
            <a:r>
              <a:rPr lang="pt-BR" sz="1800" dirty="0"/>
              <a:t>no</a:t>
            </a:r>
            <a:r>
              <a:rPr lang="pt-BR" sz="1800" b="1" dirty="0"/>
              <a:t> </a:t>
            </a:r>
            <a:r>
              <a:rPr lang="pt-BR" sz="1800" dirty="0"/>
              <a:t>Diagnóstico</a:t>
            </a:r>
            <a:r>
              <a:rPr lang="pt-BR" sz="1800" b="1" dirty="0"/>
              <a:t> </a:t>
            </a:r>
            <a:r>
              <a:rPr lang="pt-BR" sz="1800" dirty="0"/>
              <a:t>e </a:t>
            </a:r>
            <a:r>
              <a:rPr lang="pt-BR" sz="1800" b="1" dirty="0"/>
              <a:t>não houve mudanças, </a:t>
            </a:r>
            <a:r>
              <a:rPr lang="pt-BR" sz="1800" dirty="0"/>
              <a:t>estarão sinalizadas como </a:t>
            </a:r>
            <a:r>
              <a:rPr lang="pt-BR" sz="1800" b="1" dirty="0"/>
              <a:t>Requer Plano de Ação. </a:t>
            </a:r>
            <a:endParaRPr lang="pt-BR" sz="1800" dirty="0"/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pt-BR" sz="1800" dirty="0"/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 err="1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68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8801" y="1525876"/>
            <a:ext cx="11227022" cy="1384995"/>
          </a:xfrm>
        </p:spPr>
        <p:txBody>
          <a:bodyPr/>
          <a:lstStyle/>
          <a:p>
            <a:r>
              <a:rPr lang="pt-BR" sz="5000" dirty="0"/>
              <a:t>Operação Assistida e Plano de Ação</a:t>
            </a:r>
          </a:p>
          <a:p>
            <a:r>
              <a:rPr lang="pt-BR" sz="5000" dirty="0"/>
              <a:t>Descoberta</a:t>
            </a:r>
          </a:p>
        </p:txBody>
      </p:sp>
    </p:spTree>
    <p:extLst>
      <p:ext uri="{BB962C8B-B14F-4D97-AF65-F5344CB8AC3E}">
        <p14:creationId xmlns:p14="http://schemas.microsoft.com/office/powerpoint/2010/main" val="863940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Operação Assistida – </a:t>
            </a:r>
            <a:r>
              <a:rPr lang="en-US" b="1" dirty="0" err="1"/>
              <a:t>Descoberta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4</a:t>
            </a:fld>
            <a:endParaRPr lang="en-US"/>
          </a:p>
        </p:txBody>
      </p:sp>
      <p:sp>
        <p:nvSpPr>
          <p:cNvPr id="82" name="Slide Number Placeholder 3"/>
          <p:cNvSpPr txBox="1">
            <a:spLocks/>
          </p:cNvSpPr>
          <p:nvPr/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de-DE"/>
            </a:defPPr>
            <a:lvl1pPr marL="0" algn="l" defTabSz="1219140" rtl="0" eaLnBrk="1" latinLnBrk="0" hangingPunct="1">
              <a:spcBef>
                <a:spcPts val="0"/>
              </a:spcBef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023237-3906-48FD-BB87-6A9999ACBB48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83" name="Agrupar 82"/>
          <p:cNvGrpSpPr/>
          <p:nvPr/>
        </p:nvGrpSpPr>
        <p:grpSpPr>
          <a:xfrm>
            <a:off x="2838142" y="6546862"/>
            <a:ext cx="1575728" cy="181767"/>
            <a:chOff x="3805093" y="6523597"/>
            <a:chExt cx="1575728" cy="181767"/>
          </a:xfrm>
        </p:grpSpPr>
        <p:sp>
          <p:nvSpPr>
            <p:cNvPr id="97" name="TextBox 4"/>
            <p:cNvSpPr txBox="1"/>
            <p:nvPr/>
          </p:nvSpPr>
          <p:spPr>
            <a:xfrm>
              <a:off x="4141699" y="6545961"/>
              <a:ext cx="123912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Requer Plano de Ação</a:t>
              </a:r>
              <a:endParaRPr lang="en-US" sz="1000" dirty="0" err="1"/>
            </a:p>
          </p:txBody>
        </p:sp>
        <p:pic>
          <p:nvPicPr>
            <p:cNvPr id="98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5093" y="6523597"/>
              <a:ext cx="214315" cy="181767"/>
            </a:xfrm>
            <a:prstGeom prst="rect">
              <a:avLst/>
            </a:prstGeom>
          </p:spPr>
        </p:pic>
      </p:grpSp>
      <p:grpSp>
        <p:nvGrpSpPr>
          <p:cNvPr id="99" name="Agrupar 98"/>
          <p:cNvGrpSpPr/>
          <p:nvPr/>
        </p:nvGrpSpPr>
        <p:grpSpPr>
          <a:xfrm>
            <a:off x="722373" y="6546862"/>
            <a:ext cx="1919281" cy="185948"/>
            <a:chOff x="1067580" y="6535446"/>
            <a:chExt cx="1919281" cy="185948"/>
          </a:xfrm>
        </p:grpSpPr>
        <p:sp>
          <p:nvSpPr>
            <p:cNvPr id="100" name="TextBox 4"/>
            <p:cNvSpPr txBox="1"/>
            <p:nvPr/>
          </p:nvSpPr>
          <p:spPr>
            <a:xfrm>
              <a:off x="1387064" y="6566648"/>
              <a:ext cx="1599797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Conforme Normativa do NPV</a:t>
              </a:r>
              <a:endParaRPr lang="en-US" sz="1000" dirty="0" err="1"/>
            </a:p>
          </p:txBody>
        </p:sp>
        <p:pic>
          <p:nvPicPr>
            <p:cNvPr id="101" name="Picture 23">
              <a:extLst>
                <a:ext uri="{FF2B5EF4-FFF2-40B4-BE49-F238E27FC236}">
                  <a16:creationId xmlns:a16="http://schemas.microsoft.com/office/drawing/2014/main" id="{082E5BD1-C464-4E6D-AF58-AD169F70E5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580" y="6535446"/>
              <a:ext cx="229750" cy="185948"/>
            </a:xfrm>
            <a:prstGeom prst="rect">
              <a:avLst/>
            </a:prstGeom>
          </p:spPr>
        </p:pic>
      </p:grpSp>
      <p:sp>
        <p:nvSpPr>
          <p:cNvPr id="50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51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8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0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2" name="Text Placeholder 18"/>
          <p:cNvSpPr txBox="1">
            <a:spLocks/>
          </p:cNvSpPr>
          <p:nvPr/>
        </p:nvSpPr>
        <p:spPr>
          <a:xfrm>
            <a:off x="550870" y="1610694"/>
            <a:ext cx="8131508" cy="645160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2.1 Durante a semana de diagnóstico, o TMA estava dentro do recomendado. No entanto, foi observado na segunda semana um aumento do TMA para acima de 30 minutos (média móvel dos últimos 30 dias)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2.3. Foi observado um caso de Lead que foi direcionado erroneamente para o DN de outra região (DN 9).</a:t>
            </a:r>
          </a:p>
        </p:txBody>
      </p:sp>
      <p:sp>
        <p:nvSpPr>
          <p:cNvPr id="93" name="Text Placeholder 18"/>
          <p:cNvSpPr txBox="1">
            <a:spLocks/>
          </p:cNvSpPr>
          <p:nvPr/>
        </p:nvSpPr>
        <p:spPr>
          <a:xfrm>
            <a:off x="478801" y="3480694"/>
            <a:ext cx="11233774" cy="661499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4.1 Leads são atualizados para Status “Contatado” após o contato com o cliente, e vendas perdidas são registradas no sistema, mas algumas etapas são “puladas”.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4.2 Não é realizada a classificação de temperatura dos Leads para a maior parte dos casos.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4.3 Gráficos e relatórios gerenciais de CRM são pouco utilizados para uma análise mais detalhada dos Leads.</a:t>
            </a:r>
          </a:p>
        </p:txBody>
      </p:sp>
      <p:grpSp>
        <p:nvGrpSpPr>
          <p:cNvPr id="9" name="Agrupar 8"/>
          <p:cNvGrpSpPr/>
          <p:nvPr/>
        </p:nvGrpSpPr>
        <p:grpSpPr>
          <a:xfrm>
            <a:off x="550870" y="1223592"/>
            <a:ext cx="11088000" cy="468000"/>
            <a:chOff x="550870" y="2518993"/>
            <a:chExt cx="11088000" cy="468000"/>
          </a:xfrm>
        </p:grpSpPr>
        <p:grpSp>
          <p:nvGrpSpPr>
            <p:cNvPr id="87" name="Agrupar 4"/>
            <p:cNvGrpSpPr/>
            <p:nvPr/>
          </p:nvGrpSpPr>
          <p:grpSpPr>
            <a:xfrm>
              <a:off x="550870" y="2518993"/>
              <a:ext cx="11088000" cy="468000"/>
              <a:chOff x="555146" y="1144499"/>
              <a:chExt cx="11088000" cy="483489"/>
            </a:xfrm>
          </p:grpSpPr>
          <p:sp>
            <p:nvSpPr>
              <p:cNvPr id="88" name="CaixaDeTexto 1"/>
              <p:cNvSpPr txBox="1"/>
              <p:nvPr/>
            </p:nvSpPr>
            <p:spPr>
              <a:xfrm>
                <a:off x="555146" y="1144499"/>
                <a:ext cx="11088000" cy="4834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 algn="l">
                  <a:spcBef>
                    <a:spcPts val="400"/>
                  </a:spcBef>
                  <a:buFont typeface="Arial" panose="020B0604020202020204" pitchFamily="34" charset="0"/>
                  <a:buNone/>
                </a:pPr>
                <a:endParaRPr lang="pt-BR" sz="1800" dirty="0" err="1"/>
              </a:p>
            </p:txBody>
          </p:sp>
          <p:sp>
            <p:nvSpPr>
              <p:cNvPr id="89" name="TextBox 4"/>
              <p:cNvSpPr txBox="1"/>
              <p:nvPr/>
            </p:nvSpPr>
            <p:spPr>
              <a:xfrm>
                <a:off x="600806" y="1295875"/>
                <a:ext cx="35907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indent="0" algn="l">
                  <a:spcBef>
                    <a:spcPts val="400"/>
                  </a:spcBef>
                  <a:buFont typeface="Arial" panose="020B0604020202020204" pitchFamily="34" charset="0"/>
                  <a:buNone/>
                </a:pPr>
                <a:r>
                  <a:rPr lang="pt-BR" sz="1000" b="1" dirty="0"/>
                  <a:t>Status</a:t>
                </a:r>
                <a:endParaRPr lang="en-US" sz="1000" b="1" dirty="0" err="1"/>
              </a:p>
            </p:txBody>
          </p:sp>
        </p:grpSp>
        <p:pic>
          <p:nvPicPr>
            <p:cNvPr id="91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2103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9579" y="2619956"/>
              <a:ext cx="259322" cy="219938"/>
            </a:xfrm>
            <a:prstGeom prst="rect">
              <a:avLst/>
            </a:prstGeom>
          </p:spPr>
        </p:pic>
        <p:sp>
          <p:nvSpPr>
            <p:cNvPr id="43" name="Text Placeholder 8">
              <a:extLst>
                <a:ext uri="{FF2B5EF4-FFF2-40B4-BE49-F238E27FC236}">
                  <a16:creationId xmlns:a16="http://schemas.microsoft.com/office/drawing/2014/main" id="{BF22F21D-F8C1-4A5A-8574-8F8289A9719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58870" y="2694943"/>
              <a:ext cx="10080000" cy="1384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121914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lang="en-GB" sz="2600" b="0" kern="1200" spc="10" baseline="0" noProof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219140" rtl="0" eaLnBrk="1" latinLnBrk="0" hangingPunct="1">
                <a:spcBef>
                  <a:spcPts val="0"/>
                </a:spcBef>
                <a:buFont typeface="Arial" panose="020B0604020202020204" pitchFamily="34" charset="0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1219140" rtl="0" eaLnBrk="1" latinLnBrk="0" hangingPunct="1">
                <a:spcBef>
                  <a:spcPts val="0"/>
                </a:spcBef>
                <a:buFont typeface="VW Text Office" panose="020B0503040200000003" pitchFamily="34" charset="0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219140" rtl="0" eaLnBrk="1" latinLnBrk="0" hangingPunct="1">
                <a:spcBef>
                  <a:spcPts val="0"/>
                </a:spcBef>
                <a:buFont typeface="Symbol" panose="05050102010706020507" pitchFamily="18" charset="2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1219140" rtl="0" eaLnBrk="1" latinLnBrk="0" hangingPunct="1">
                <a:spcBef>
                  <a:spcPts val="0"/>
                </a:spcBef>
                <a:buFont typeface="Symbol" panose="05050102010706020507" pitchFamily="18" charset="2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632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202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772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341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/>
                <a:t>Iniciativa 2  </a:t>
              </a:r>
              <a:r>
                <a:rPr lang="pt-BR" sz="1000" dirty="0"/>
                <a:t>O responsável visualiza o Lead, entende o contexto/ofertas e trata no prazo máximo de 30 min.</a:t>
              </a:r>
            </a:p>
          </p:txBody>
        </p:sp>
      </p:grpSp>
      <p:grpSp>
        <p:nvGrpSpPr>
          <p:cNvPr id="10" name="Agrupar 9"/>
          <p:cNvGrpSpPr/>
          <p:nvPr/>
        </p:nvGrpSpPr>
        <p:grpSpPr>
          <a:xfrm>
            <a:off x="555146" y="3011486"/>
            <a:ext cx="11088000" cy="468000"/>
            <a:chOff x="555146" y="3523118"/>
            <a:chExt cx="11088000" cy="468000"/>
          </a:xfrm>
        </p:grpSpPr>
        <p:grpSp>
          <p:nvGrpSpPr>
            <p:cNvPr id="94" name="Agrupar 4"/>
            <p:cNvGrpSpPr/>
            <p:nvPr/>
          </p:nvGrpSpPr>
          <p:grpSpPr>
            <a:xfrm>
              <a:off x="555146" y="3523118"/>
              <a:ext cx="11088000" cy="468000"/>
              <a:chOff x="555146" y="1144499"/>
              <a:chExt cx="11088000" cy="483489"/>
            </a:xfrm>
          </p:grpSpPr>
          <p:sp>
            <p:nvSpPr>
              <p:cNvPr id="95" name="CaixaDeTexto 1"/>
              <p:cNvSpPr txBox="1"/>
              <p:nvPr/>
            </p:nvSpPr>
            <p:spPr>
              <a:xfrm>
                <a:off x="555146" y="1144499"/>
                <a:ext cx="11088000" cy="4834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 algn="l">
                  <a:spcBef>
                    <a:spcPts val="400"/>
                  </a:spcBef>
                  <a:buFont typeface="Arial" panose="020B0604020202020204" pitchFamily="34" charset="0"/>
                  <a:buNone/>
                </a:pPr>
                <a:endParaRPr lang="pt-BR" sz="1800" dirty="0" err="1"/>
              </a:p>
            </p:txBody>
          </p:sp>
          <p:sp>
            <p:nvSpPr>
              <p:cNvPr id="96" name="TextBox 4"/>
              <p:cNvSpPr txBox="1"/>
              <p:nvPr/>
            </p:nvSpPr>
            <p:spPr>
              <a:xfrm>
                <a:off x="600806" y="1295875"/>
                <a:ext cx="35907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indent="0" algn="l">
                  <a:spcBef>
                    <a:spcPts val="400"/>
                  </a:spcBef>
                  <a:buFont typeface="Arial" panose="020B0604020202020204" pitchFamily="34" charset="0"/>
                  <a:buNone/>
                </a:pPr>
                <a:r>
                  <a:rPr lang="pt-BR" sz="1000" b="1" dirty="0"/>
                  <a:t>Status</a:t>
                </a:r>
                <a:endParaRPr lang="en-US" sz="1000" b="1" dirty="0" err="1"/>
              </a:p>
            </p:txBody>
          </p:sp>
        </p:grpSp>
        <p:pic>
          <p:nvPicPr>
            <p:cNvPr id="103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2103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43855" y="3624081"/>
              <a:ext cx="259322" cy="219938"/>
            </a:xfrm>
            <a:prstGeom prst="rect">
              <a:avLst/>
            </a:prstGeom>
          </p:spPr>
        </p:pic>
        <p:sp>
          <p:nvSpPr>
            <p:cNvPr id="44" name="Text Placeholder 8">
              <a:extLst>
                <a:ext uri="{FF2B5EF4-FFF2-40B4-BE49-F238E27FC236}">
                  <a16:creationId xmlns:a16="http://schemas.microsoft.com/office/drawing/2014/main" id="{BF22F21D-F8C1-4A5A-8574-8F8289A9719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58870" y="3674480"/>
              <a:ext cx="10080000" cy="1384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121914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lang="en-GB" sz="2600" b="0" kern="1200" spc="10" baseline="0" noProof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219140" rtl="0" eaLnBrk="1" latinLnBrk="0" hangingPunct="1">
                <a:spcBef>
                  <a:spcPts val="0"/>
                </a:spcBef>
                <a:buFont typeface="Arial" panose="020B0604020202020204" pitchFamily="34" charset="0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1219140" rtl="0" eaLnBrk="1" latinLnBrk="0" hangingPunct="1">
                <a:spcBef>
                  <a:spcPts val="0"/>
                </a:spcBef>
                <a:buFont typeface="VW Text Office" panose="020B0503040200000003" pitchFamily="34" charset="0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219140" rtl="0" eaLnBrk="1" latinLnBrk="0" hangingPunct="1">
                <a:spcBef>
                  <a:spcPts val="0"/>
                </a:spcBef>
                <a:buFont typeface="Symbol" panose="05050102010706020507" pitchFamily="18" charset="2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1219140" rtl="0" eaLnBrk="1" latinLnBrk="0" hangingPunct="1">
                <a:spcBef>
                  <a:spcPts val="0"/>
                </a:spcBef>
                <a:buFont typeface="Symbol" panose="05050102010706020507" pitchFamily="18" charset="2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632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202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772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341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/>
                <a:t>Iniciativa 4 </a:t>
              </a:r>
              <a:r>
                <a:rPr lang="pt-BR" sz="1000" dirty="0"/>
                <a:t>Após contato, o responsável atualiza o status do Lead nas ferramentas da concessionária.</a:t>
              </a:r>
            </a:p>
          </p:txBody>
        </p:sp>
      </p:grpSp>
      <p:sp>
        <p:nvSpPr>
          <p:cNvPr id="40" name="Text Placeholder 18"/>
          <p:cNvSpPr txBox="1">
            <a:spLocks/>
          </p:cNvSpPr>
          <p:nvPr/>
        </p:nvSpPr>
        <p:spPr>
          <a:xfrm>
            <a:off x="483284" y="5311083"/>
            <a:ext cx="11233774" cy="869650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5.1 A concessionária realiza mensalmente campanhas para venda de veículos há muitos dias em estoque. No entanto, somente são definidos os produtos a serem vendidos e o prazo das campanhas (30 dias). Além disso, não são definidos critérios objetivos para a avaliação de desempenho de cada campanha.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5.2 Atualmente, não são exploradas outras possibilidades de campanhas.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endParaRPr lang="pt-BR" sz="1200" dirty="0"/>
          </a:p>
        </p:txBody>
      </p:sp>
      <p:grpSp>
        <p:nvGrpSpPr>
          <p:cNvPr id="11" name="Agrupar 10"/>
          <p:cNvGrpSpPr/>
          <p:nvPr/>
        </p:nvGrpSpPr>
        <p:grpSpPr>
          <a:xfrm>
            <a:off x="559629" y="4908369"/>
            <a:ext cx="11088000" cy="468000"/>
            <a:chOff x="559629" y="4679768"/>
            <a:chExt cx="11088000" cy="468000"/>
          </a:xfrm>
        </p:grpSpPr>
        <p:grpSp>
          <p:nvGrpSpPr>
            <p:cNvPr id="48" name="Agrupar 4"/>
            <p:cNvGrpSpPr/>
            <p:nvPr/>
          </p:nvGrpSpPr>
          <p:grpSpPr>
            <a:xfrm>
              <a:off x="559629" y="4679768"/>
              <a:ext cx="11088000" cy="468000"/>
              <a:chOff x="555146" y="1144499"/>
              <a:chExt cx="11088000" cy="483489"/>
            </a:xfrm>
          </p:grpSpPr>
          <p:sp>
            <p:nvSpPr>
              <p:cNvPr id="49" name="CaixaDeTexto 1"/>
              <p:cNvSpPr txBox="1"/>
              <p:nvPr/>
            </p:nvSpPr>
            <p:spPr>
              <a:xfrm>
                <a:off x="555146" y="1144499"/>
                <a:ext cx="11088000" cy="4834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 algn="l">
                  <a:spcBef>
                    <a:spcPts val="400"/>
                  </a:spcBef>
                  <a:buFont typeface="Arial" panose="020B0604020202020204" pitchFamily="34" charset="0"/>
                  <a:buNone/>
                </a:pPr>
                <a:endParaRPr lang="pt-BR" sz="1800" dirty="0" err="1"/>
              </a:p>
            </p:txBody>
          </p:sp>
          <p:sp>
            <p:nvSpPr>
              <p:cNvPr id="59" name="TextBox 4"/>
              <p:cNvSpPr txBox="1"/>
              <p:nvPr/>
            </p:nvSpPr>
            <p:spPr>
              <a:xfrm>
                <a:off x="600806" y="1295875"/>
                <a:ext cx="35907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indent="0" algn="l">
                  <a:spcBef>
                    <a:spcPts val="400"/>
                  </a:spcBef>
                  <a:buFont typeface="Arial" panose="020B0604020202020204" pitchFamily="34" charset="0"/>
                  <a:buNone/>
                </a:pPr>
                <a:r>
                  <a:rPr lang="pt-BR" sz="1000" b="1" dirty="0"/>
                  <a:t>Status</a:t>
                </a:r>
                <a:endParaRPr lang="en-US" sz="1000" b="1" dirty="0" err="1"/>
              </a:p>
            </p:txBody>
          </p:sp>
        </p:grpSp>
        <p:pic>
          <p:nvPicPr>
            <p:cNvPr id="60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2103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48338" y="4780731"/>
              <a:ext cx="259322" cy="219938"/>
            </a:xfrm>
            <a:prstGeom prst="rect">
              <a:avLst/>
            </a:prstGeom>
          </p:spPr>
        </p:pic>
        <p:sp>
          <p:nvSpPr>
            <p:cNvPr id="61" name="Text Placeholder 8">
              <a:extLst>
                <a:ext uri="{FF2B5EF4-FFF2-40B4-BE49-F238E27FC236}">
                  <a16:creationId xmlns:a16="http://schemas.microsoft.com/office/drawing/2014/main" id="{BF22F21D-F8C1-4A5A-8574-8F8289A9719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547511" y="4779185"/>
              <a:ext cx="10080000" cy="2769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121914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lang="en-GB" sz="2600" b="0" kern="1200" spc="10" baseline="0" noProof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219140" rtl="0" eaLnBrk="1" latinLnBrk="0" hangingPunct="1">
                <a:spcBef>
                  <a:spcPts val="0"/>
                </a:spcBef>
                <a:buFont typeface="Arial" panose="020B0604020202020204" pitchFamily="34" charset="0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1219140" rtl="0" eaLnBrk="1" latinLnBrk="0" hangingPunct="1">
                <a:spcBef>
                  <a:spcPts val="0"/>
                </a:spcBef>
                <a:buFont typeface="VW Text Office" panose="020B0503040200000003" pitchFamily="34" charset="0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219140" rtl="0" eaLnBrk="1" latinLnBrk="0" hangingPunct="1">
                <a:spcBef>
                  <a:spcPts val="0"/>
                </a:spcBef>
                <a:buFont typeface="Symbol" panose="05050102010706020507" pitchFamily="18" charset="2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1219140" rtl="0" eaLnBrk="1" latinLnBrk="0" hangingPunct="1">
                <a:spcBef>
                  <a:spcPts val="0"/>
                </a:spcBef>
                <a:buFont typeface="Symbol" panose="05050102010706020507" pitchFamily="18" charset="2"/>
                <a:buNone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632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202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772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341" indent="-304784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/>
                <a:t>Iniciativa 5 </a:t>
              </a:r>
              <a:r>
                <a:rPr lang="pt-BR" sz="1000" dirty="0"/>
                <a:t>Além dos Leads VW, a concessionária deve gerar e tratar Leads internos através de campanhas de CRM estruturadas pela Área de Vendas tais como (1) Carteira de clientes showroom, (2) Campanhas de Pós Vendas, (3) Canais digitais: website da concessionária, bases parceiras e (4) Relacionamento.</a:t>
              </a:r>
              <a:r>
                <a:rPr lang="pt-BR" sz="1000" b="1" dirty="0"/>
                <a:t> </a:t>
              </a:r>
              <a:endParaRPr lang="pt-BR" sz="1000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39C0C8B-F875-431A-B42B-57405988FBB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3895" y="1829616"/>
            <a:ext cx="2394857" cy="107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8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Operação Assistida – </a:t>
            </a:r>
            <a:r>
              <a:rPr lang="en-US" b="1" dirty="0" err="1"/>
              <a:t>Descoberta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5</a:t>
            </a:fld>
            <a:endParaRPr lang="en-US"/>
          </a:p>
        </p:txBody>
      </p:sp>
      <p:sp>
        <p:nvSpPr>
          <p:cNvPr id="82" name="Slide Number Placeholder 3"/>
          <p:cNvSpPr txBox="1">
            <a:spLocks/>
          </p:cNvSpPr>
          <p:nvPr/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de-DE"/>
            </a:defPPr>
            <a:lvl1pPr marL="0" algn="l" defTabSz="1219140" rtl="0" eaLnBrk="1" latinLnBrk="0" hangingPunct="1">
              <a:spcBef>
                <a:spcPts val="0"/>
              </a:spcBef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023237-3906-48FD-BB87-6A9999ACBB48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83" name="Agrupar 82"/>
          <p:cNvGrpSpPr/>
          <p:nvPr/>
        </p:nvGrpSpPr>
        <p:grpSpPr>
          <a:xfrm>
            <a:off x="2838142" y="6546862"/>
            <a:ext cx="1575728" cy="181767"/>
            <a:chOff x="3805093" y="6523597"/>
            <a:chExt cx="1575728" cy="181767"/>
          </a:xfrm>
        </p:grpSpPr>
        <p:sp>
          <p:nvSpPr>
            <p:cNvPr id="97" name="TextBox 4"/>
            <p:cNvSpPr txBox="1"/>
            <p:nvPr/>
          </p:nvSpPr>
          <p:spPr>
            <a:xfrm>
              <a:off x="4141699" y="6545961"/>
              <a:ext cx="123912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Requer Plano de Ação</a:t>
              </a:r>
              <a:endParaRPr lang="en-US" sz="1000" dirty="0" err="1"/>
            </a:p>
          </p:txBody>
        </p:sp>
        <p:pic>
          <p:nvPicPr>
            <p:cNvPr id="98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5093" y="6523597"/>
              <a:ext cx="214315" cy="181767"/>
            </a:xfrm>
            <a:prstGeom prst="rect">
              <a:avLst/>
            </a:prstGeom>
          </p:spPr>
        </p:pic>
      </p:grpSp>
      <p:grpSp>
        <p:nvGrpSpPr>
          <p:cNvPr id="99" name="Agrupar 98"/>
          <p:cNvGrpSpPr/>
          <p:nvPr/>
        </p:nvGrpSpPr>
        <p:grpSpPr>
          <a:xfrm>
            <a:off x="722373" y="6546862"/>
            <a:ext cx="1919281" cy="185948"/>
            <a:chOff x="1067580" y="6535446"/>
            <a:chExt cx="1919281" cy="185948"/>
          </a:xfrm>
        </p:grpSpPr>
        <p:sp>
          <p:nvSpPr>
            <p:cNvPr id="100" name="TextBox 4"/>
            <p:cNvSpPr txBox="1"/>
            <p:nvPr/>
          </p:nvSpPr>
          <p:spPr>
            <a:xfrm>
              <a:off x="1387064" y="6566648"/>
              <a:ext cx="1599797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Conforme Normativa do NPV</a:t>
              </a:r>
              <a:endParaRPr lang="en-US" sz="1000" dirty="0" err="1"/>
            </a:p>
          </p:txBody>
        </p:sp>
        <p:pic>
          <p:nvPicPr>
            <p:cNvPr id="101" name="Picture 23">
              <a:extLst>
                <a:ext uri="{FF2B5EF4-FFF2-40B4-BE49-F238E27FC236}">
                  <a16:creationId xmlns:a16="http://schemas.microsoft.com/office/drawing/2014/main" id="{082E5BD1-C464-4E6D-AF58-AD169F70E5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580" y="6535446"/>
              <a:ext cx="229750" cy="185948"/>
            </a:xfrm>
            <a:prstGeom prst="rect">
              <a:avLst/>
            </a:prstGeom>
          </p:spPr>
        </p:pic>
      </p:grpSp>
      <p:sp>
        <p:nvSpPr>
          <p:cNvPr id="50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51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8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0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Text Placeholder 18"/>
          <p:cNvSpPr txBox="1">
            <a:spLocks/>
          </p:cNvSpPr>
          <p:nvPr/>
        </p:nvSpPr>
        <p:spPr>
          <a:xfrm>
            <a:off x="483284" y="1798947"/>
            <a:ext cx="11233774" cy="998041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6.2 Somente são acompanhados diariamente o TMA e a taxa de conversão. Outros indicadores de Leads não são frequentemente acompanhados e utilizados para a tomada de decisão (Volume de Leads, temperatura de leads, funil de vendas etc.).</a:t>
            </a:r>
          </a:p>
        </p:txBody>
      </p:sp>
      <p:grpSp>
        <p:nvGrpSpPr>
          <p:cNvPr id="36" name="Agrupar 4"/>
          <p:cNvGrpSpPr/>
          <p:nvPr/>
        </p:nvGrpSpPr>
        <p:grpSpPr>
          <a:xfrm>
            <a:off x="559629" y="1229984"/>
            <a:ext cx="11088000" cy="468000"/>
            <a:chOff x="555146" y="1144499"/>
            <a:chExt cx="11088000" cy="483489"/>
          </a:xfrm>
        </p:grpSpPr>
        <p:sp>
          <p:nvSpPr>
            <p:cNvPr id="38" name="CaixaDeTexto 1"/>
            <p:cNvSpPr txBox="1"/>
            <p:nvPr/>
          </p:nvSpPr>
          <p:spPr>
            <a:xfrm>
              <a:off x="555146" y="1144499"/>
              <a:ext cx="11088000" cy="4834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indent="0" algn="l">
                <a:spcBef>
                  <a:spcPts val="400"/>
                </a:spcBef>
                <a:buFont typeface="Arial" panose="020B0604020202020204" pitchFamily="34" charset="0"/>
                <a:buNone/>
              </a:pPr>
              <a:endParaRPr lang="pt-BR" sz="1800" dirty="0" err="1"/>
            </a:p>
          </p:txBody>
        </p:sp>
        <p:sp>
          <p:nvSpPr>
            <p:cNvPr id="39" name="TextBox 4"/>
            <p:cNvSpPr txBox="1"/>
            <p:nvPr/>
          </p:nvSpPr>
          <p:spPr>
            <a:xfrm>
              <a:off x="600806" y="1295875"/>
              <a:ext cx="359073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indent="0" algn="l">
                <a:spcBef>
                  <a:spcPts val="400"/>
                </a:spcBef>
                <a:buFont typeface="Arial" panose="020B0604020202020204" pitchFamily="34" charset="0"/>
                <a:buNone/>
              </a:pPr>
              <a:r>
                <a:rPr lang="pt-BR" sz="1000" b="1" dirty="0"/>
                <a:t>Status</a:t>
              </a:r>
              <a:endParaRPr lang="en-US" sz="1000" b="1" dirty="0" err="1"/>
            </a:p>
          </p:txBody>
        </p:sp>
      </p:grpSp>
      <p:pic>
        <p:nvPicPr>
          <p:cNvPr id="41" name="Picture 24">
            <a:extLst>
              <a:ext uri="{FF2B5EF4-FFF2-40B4-BE49-F238E27FC236}">
                <a16:creationId xmlns:a16="http://schemas.microsoft.com/office/drawing/2014/main" id="{B82275AE-450E-4213-8D18-EFBC2CF547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1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338" y="1330947"/>
            <a:ext cx="259322" cy="219938"/>
          </a:xfrm>
          <a:prstGeom prst="rect">
            <a:avLst/>
          </a:prstGeom>
        </p:spPr>
      </p:pic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1547511" y="1329401"/>
            <a:ext cx="100800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/>
              <a:t>Iniciativa 6 </a:t>
            </a:r>
            <a:r>
              <a:rPr lang="pt-BR" sz="1000" dirty="0"/>
              <a:t>Deve haver um acompanhamento diário do Gerente de Vendas da taxa de conversão e dos demais indicadores internos de tratamento de Leads. (e.g. Volume de Leads, Tempo Médio de Atendimento “TMA” e Origem dos Leads). </a:t>
            </a:r>
          </a:p>
        </p:txBody>
      </p:sp>
    </p:spTree>
    <p:extLst>
      <p:ext uri="{BB962C8B-B14F-4D97-AF65-F5344CB8AC3E}">
        <p14:creationId xmlns:p14="http://schemas.microsoft.com/office/powerpoint/2010/main" val="3793764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Plano de Ação – Descoberta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6</a:t>
            </a:fld>
            <a:endParaRPr lang="en-US"/>
          </a:p>
        </p:txBody>
      </p:sp>
      <p:sp>
        <p:nvSpPr>
          <p:cNvPr id="37" name="Text Placeholder 18"/>
          <p:cNvSpPr txBox="1">
            <a:spLocks/>
          </p:cNvSpPr>
          <p:nvPr/>
        </p:nvSpPr>
        <p:spPr>
          <a:xfrm>
            <a:off x="478801" y="1070067"/>
            <a:ext cx="11233774" cy="5376454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Meta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TMA de Leads da plataforma CRM VW deve ser de no máximo 30 minutos, na média móvel dos últimos 30 dias.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Todos os leads devem estar atualizados e classificados no CRM VW conforme o status no processo de vendas e a temperatura dos leads, respectivamente.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 concessionária deve ter, ao menos, dois modelos de campanhas internas bem estruturadas sendo executadas periodicamente.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Deve haver acompanhamento diário de todos os indicadores de leads do painel gerencial da plataforma CRM VW (Volume de leads, Leads por modelo, Funil de Vendas, temperatura dos leads)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Métrica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diário do Gerente e do Ponto focal através dos painéis do CRM VW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mensal do Titular e do Gerente, junto com o Consultor Volkswagen, pelos resultados dos relatórios da VWB (Lead Management)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mensal pelo Gerente e o Titular dos Relatórios de Campanhas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bimestral dos relatórios de campanhas pelo consultor Volkswagen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Ação/Recomendação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2 – </a:t>
            </a:r>
            <a:r>
              <a:rPr lang="pt-BR" sz="1200" dirty="0"/>
              <a:t>2.1 Estabelecer uma meta de 30 minutos para o TMA, para a média móvel dos últimos 30 dias.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2 – </a:t>
            </a:r>
            <a:r>
              <a:rPr lang="pt-BR" sz="1200" dirty="0"/>
              <a:t>2.2 Acompanhar os relatórios de Leads da plataforma CRM VW para identificar Leads direcionados erroneamente para atendentes de outros </a:t>
            </a:r>
            <a:r>
              <a:rPr lang="pt-BR" sz="1200" dirty="0" err="1"/>
              <a:t>DNs</a:t>
            </a:r>
            <a:r>
              <a:rPr lang="pt-BR" sz="1200" dirty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2 – </a:t>
            </a:r>
            <a:r>
              <a:rPr lang="pt-BR" sz="1200" dirty="0"/>
              <a:t>2.3 Configurar Gerente de Vendas como o ponto focal exclusivo para região 2, e definir outros pontos focais para os </a:t>
            </a:r>
            <a:r>
              <a:rPr lang="pt-BR" sz="1200" dirty="0" err="1"/>
              <a:t>DNs</a:t>
            </a:r>
            <a:r>
              <a:rPr lang="pt-BR" sz="1200" dirty="0"/>
              <a:t> da região 3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4 – </a:t>
            </a:r>
            <a:r>
              <a:rPr lang="pt-BR" sz="1200" dirty="0"/>
              <a:t>4.1 Realizar atualização e classificação de todos os leads pendentes.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23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995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Plano de Ação – Descoberta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7</a:t>
            </a:fld>
            <a:endParaRPr lang="en-US"/>
          </a:p>
        </p:txBody>
      </p:sp>
      <p:sp>
        <p:nvSpPr>
          <p:cNvPr id="37" name="Text Placeholder 18"/>
          <p:cNvSpPr txBox="1">
            <a:spLocks/>
          </p:cNvSpPr>
          <p:nvPr/>
        </p:nvSpPr>
        <p:spPr>
          <a:xfrm>
            <a:off x="478801" y="1070067"/>
            <a:ext cx="11233774" cy="5376454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Ação/Recomendação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5 – </a:t>
            </a:r>
            <a:r>
              <a:rPr lang="pt-BR" sz="1200" dirty="0"/>
              <a:t>5.1.1 Na prospecção de clientes em revisão, o Gerente de Pós-Vendas deve entregar diariamente ao Gerente de Vendas uma relação dos veículos que realizarão a 3ª revisão no dia seguinte, para que possa ser realizada a avaliação do usado e criada uma proposta de venda para esse cliente.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5 </a:t>
            </a:r>
            <a:r>
              <a:rPr lang="pt-BR" sz="1200" dirty="0"/>
              <a:t>– 5.1.2 Nos lançamentos de produto e demais campanhas da VWB, o Gerente de Vendas deve extrair no Portal da Rede uma relação dos clientes impactados, para que os vendedores possam realizar os contatos, convidando o cliente para a troca do veículo.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5 – </a:t>
            </a:r>
            <a:r>
              <a:rPr lang="pt-BR" sz="1200" dirty="0"/>
              <a:t>5.2 Gerente de Vendas deve desenvolver relatório das campanhas realizadas, em que conste o detalhamento de estruturação da campanha (público-alvo, produtos, condição e oferta/preço, metas de vendas e margem, período de vigência, critério de distribuição dos leads entre vendedores e definição de abordagem dos vendedores) e dos resultados obtidos.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6 – </a:t>
            </a:r>
            <a:r>
              <a:rPr lang="pt-BR" sz="1200" dirty="0"/>
              <a:t>6.1 Acompanhar diariamente Painel Gerencial do CRM VW.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200" dirty="0">
              <a:solidFill>
                <a:srgbClr val="E4002C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200" dirty="0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23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3631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8801" y="1525876"/>
            <a:ext cx="11227022" cy="1384995"/>
          </a:xfrm>
        </p:spPr>
        <p:txBody>
          <a:bodyPr/>
          <a:lstStyle/>
          <a:p>
            <a:r>
              <a:rPr lang="pt-BR" sz="5000" dirty="0"/>
              <a:t>Operação Assistida e Plano de Ação</a:t>
            </a:r>
          </a:p>
          <a:p>
            <a:r>
              <a:rPr lang="pt-BR" sz="5000" dirty="0"/>
              <a:t>Experimentação</a:t>
            </a:r>
          </a:p>
        </p:txBody>
      </p:sp>
    </p:spTree>
    <p:extLst>
      <p:ext uri="{BB962C8B-B14F-4D97-AF65-F5344CB8AC3E}">
        <p14:creationId xmlns:p14="http://schemas.microsoft.com/office/powerpoint/2010/main" val="359932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Operação Assistida – </a:t>
            </a:r>
            <a:r>
              <a:rPr lang="en-US" b="1" dirty="0" err="1"/>
              <a:t>Experimentação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9</a:t>
            </a:fld>
            <a:endParaRPr lang="en-US"/>
          </a:p>
        </p:txBody>
      </p:sp>
      <p:sp>
        <p:nvSpPr>
          <p:cNvPr id="37" name="Text Placeholder 18"/>
          <p:cNvSpPr txBox="1">
            <a:spLocks/>
          </p:cNvSpPr>
          <p:nvPr/>
        </p:nvSpPr>
        <p:spPr>
          <a:xfrm>
            <a:off x="478801" y="1754118"/>
            <a:ext cx="11233774" cy="773537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Alinhamento Realizado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1.1 Será aplicado Termo de Responsabilidade de Best Drive, conforme modelo sugerido pela Volkswagen.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endParaRPr lang="pt-BR" sz="1200" dirty="0"/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1.2 Será necessário repassar à Recepcionista as orientações sobre a nova documentação de Best Drive e o controle a ser realizado, uma vez que esta estava afastada da concessionária no momento da visita de Operação Assistida.</a:t>
            </a:r>
          </a:p>
        </p:txBody>
      </p:sp>
      <p:grpSp>
        <p:nvGrpSpPr>
          <p:cNvPr id="5" name="Agrupar 4"/>
          <p:cNvGrpSpPr/>
          <p:nvPr/>
        </p:nvGrpSpPr>
        <p:grpSpPr>
          <a:xfrm>
            <a:off x="555146" y="1185155"/>
            <a:ext cx="11088000" cy="468000"/>
            <a:chOff x="555146" y="1144499"/>
            <a:chExt cx="11088000" cy="483489"/>
          </a:xfrm>
        </p:grpSpPr>
        <p:sp>
          <p:nvSpPr>
            <p:cNvPr id="2" name="CaixaDeTexto 1"/>
            <p:cNvSpPr txBox="1"/>
            <p:nvPr/>
          </p:nvSpPr>
          <p:spPr>
            <a:xfrm>
              <a:off x="555146" y="1144499"/>
              <a:ext cx="11088000" cy="4834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indent="0" algn="l">
                <a:spcBef>
                  <a:spcPts val="400"/>
                </a:spcBef>
                <a:buFont typeface="Arial" panose="020B0604020202020204" pitchFamily="34" charset="0"/>
                <a:buNone/>
              </a:pPr>
              <a:endParaRPr lang="pt-BR" sz="1800" dirty="0" err="1"/>
            </a:p>
          </p:txBody>
        </p:sp>
        <p:sp>
          <p:nvSpPr>
            <p:cNvPr id="71" name="TextBox 4"/>
            <p:cNvSpPr txBox="1"/>
            <p:nvPr/>
          </p:nvSpPr>
          <p:spPr>
            <a:xfrm>
              <a:off x="600806" y="1295875"/>
              <a:ext cx="359073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indent="0" algn="l">
                <a:spcBef>
                  <a:spcPts val="400"/>
                </a:spcBef>
                <a:buFont typeface="Arial" panose="020B0604020202020204" pitchFamily="34" charset="0"/>
                <a:buNone/>
              </a:pPr>
              <a:r>
                <a:rPr lang="pt-BR" sz="1000" b="1" dirty="0"/>
                <a:t>Status</a:t>
              </a:r>
              <a:endParaRPr lang="en-US" sz="1000" b="1" dirty="0" err="1"/>
            </a:p>
          </p:txBody>
        </p:sp>
      </p:grpSp>
      <p:sp>
        <p:nvSpPr>
          <p:cNvPr id="82" name="Slide Number Placeholder 3"/>
          <p:cNvSpPr txBox="1">
            <a:spLocks/>
          </p:cNvSpPr>
          <p:nvPr/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de-DE"/>
            </a:defPPr>
            <a:lvl1pPr marL="0" algn="l" defTabSz="1219140" rtl="0" eaLnBrk="1" latinLnBrk="0" hangingPunct="1">
              <a:spcBef>
                <a:spcPts val="0"/>
              </a:spcBef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023237-3906-48FD-BB87-6A9999ACBB48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83" name="Agrupar 82"/>
          <p:cNvGrpSpPr/>
          <p:nvPr/>
        </p:nvGrpSpPr>
        <p:grpSpPr>
          <a:xfrm>
            <a:off x="2838142" y="6546862"/>
            <a:ext cx="1575728" cy="181767"/>
            <a:chOff x="3805093" y="6523597"/>
            <a:chExt cx="1575728" cy="181767"/>
          </a:xfrm>
        </p:grpSpPr>
        <p:sp>
          <p:nvSpPr>
            <p:cNvPr id="97" name="TextBox 4"/>
            <p:cNvSpPr txBox="1"/>
            <p:nvPr/>
          </p:nvSpPr>
          <p:spPr>
            <a:xfrm>
              <a:off x="4141699" y="6545961"/>
              <a:ext cx="123912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Requer Plano de Ação</a:t>
              </a:r>
              <a:endParaRPr lang="en-US" sz="1000" dirty="0" err="1"/>
            </a:p>
          </p:txBody>
        </p:sp>
        <p:pic>
          <p:nvPicPr>
            <p:cNvPr id="98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5093" y="6523597"/>
              <a:ext cx="214315" cy="181767"/>
            </a:xfrm>
            <a:prstGeom prst="rect">
              <a:avLst/>
            </a:prstGeom>
          </p:spPr>
        </p:pic>
      </p:grpSp>
      <p:grpSp>
        <p:nvGrpSpPr>
          <p:cNvPr id="99" name="Agrupar 98"/>
          <p:cNvGrpSpPr/>
          <p:nvPr/>
        </p:nvGrpSpPr>
        <p:grpSpPr>
          <a:xfrm>
            <a:off x="722373" y="6546862"/>
            <a:ext cx="1919281" cy="185948"/>
            <a:chOff x="1067580" y="6535446"/>
            <a:chExt cx="1919281" cy="185948"/>
          </a:xfrm>
        </p:grpSpPr>
        <p:sp>
          <p:nvSpPr>
            <p:cNvPr id="100" name="TextBox 4"/>
            <p:cNvSpPr txBox="1"/>
            <p:nvPr/>
          </p:nvSpPr>
          <p:spPr>
            <a:xfrm>
              <a:off x="1387064" y="6566648"/>
              <a:ext cx="1599797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Conforme Normativa do NPV</a:t>
              </a:r>
              <a:endParaRPr lang="en-US" sz="1000" dirty="0" err="1"/>
            </a:p>
          </p:txBody>
        </p:sp>
        <p:pic>
          <p:nvPicPr>
            <p:cNvPr id="101" name="Picture 23">
              <a:extLst>
                <a:ext uri="{FF2B5EF4-FFF2-40B4-BE49-F238E27FC236}">
                  <a16:creationId xmlns:a16="http://schemas.microsoft.com/office/drawing/2014/main" id="{082E5BD1-C464-4E6D-AF58-AD169F70E5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580" y="6535446"/>
              <a:ext cx="229750" cy="185948"/>
            </a:xfrm>
            <a:prstGeom prst="rect">
              <a:avLst/>
            </a:prstGeom>
          </p:spPr>
        </p:pic>
      </p:grp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36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1558870" y="1276722"/>
            <a:ext cx="100800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/>
              <a:t>Iniciativa 3 </a:t>
            </a:r>
            <a:r>
              <a:rPr lang="pt-BR" sz="1000" dirty="0"/>
              <a:t>Durante a apresentação do veículo o cliente é convidado a realizar o Best Drive e caso aceite, deve-se coletar cópia da CNH e assinatura de termo de responsabilidade. O vendedor explica os principais atributos e funcionalidades do veículo ao longo do percurso.</a:t>
            </a:r>
          </a:p>
        </p:txBody>
      </p:sp>
      <p:pic>
        <p:nvPicPr>
          <p:cNvPr id="28" name="Picture 24">
            <a:extLst>
              <a:ext uri="{FF2B5EF4-FFF2-40B4-BE49-F238E27FC236}">
                <a16:creationId xmlns:a16="http://schemas.microsoft.com/office/drawing/2014/main" id="{FC63EB90-8B09-43E0-AFFA-7D0621FFB7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1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338" y="1294371"/>
            <a:ext cx="259322" cy="219938"/>
          </a:xfrm>
          <a:prstGeom prst="rect">
            <a:avLst/>
          </a:prstGeo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60CBCB07-3AEC-41A5-943A-462FFB812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4755" y="3612074"/>
            <a:ext cx="2010945" cy="268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3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Plano de Ação – Experimentação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10</a:t>
            </a:fld>
            <a:endParaRPr lang="en-US"/>
          </a:p>
        </p:txBody>
      </p:sp>
      <p:sp>
        <p:nvSpPr>
          <p:cNvPr id="37" name="Text Placeholder 18"/>
          <p:cNvSpPr txBox="1">
            <a:spLocks/>
          </p:cNvSpPr>
          <p:nvPr/>
        </p:nvSpPr>
        <p:spPr>
          <a:xfrm>
            <a:off x="478801" y="1070067"/>
            <a:ext cx="11233774" cy="5376454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Meta</a:t>
            </a:r>
            <a:endParaRPr lang="pt-BR" sz="1200" dirty="0"/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Deve ser coletado o termo de responsabilidade para todos os Best Drives realizados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200" b="1" u="sng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Métrica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diário dos Best Drives realizados e das documentações coletadas pela Recepcionista.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periódico do Consultor Volkswagen da documentação coletada pelo concessionário.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Ação/Recomendação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b="1" dirty="0"/>
              <a:t>Iniciativa 3 – </a:t>
            </a:r>
            <a:r>
              <a:rPr lang="pt-BR" sz="1200" dirty="0"/>
              <a:t>3.1 Realizar coleta de Termo de Responsabilidade do Best Drive, anexar à CNH do cliente e armazenar em local centralizado.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b="1" dirty="0"/>
              <a:t>Iniciativa 3 – </a:t>
            </a:r>
            <a:r>
              <a:rPr lang="pt-BR" sz="1200" dirty="0"/>
              <a:t>3.1 Repassar orientação para a Recepcionista para que ela realize o acompanhamento e controle dos Best Drives realizados e das documentações coletadas.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endParaRPr lang="pt-BR" sz="1200" dirty="0"/>
          </a:p>
          <a:p>
            <a:pPr>
              <a:spcBef>
                <a:spcPts val="200"/>
              </a:spcBef>
              <a:spcAft>
                <a:spcPts val="600"/>
              </a:spcAft>
            </a:pPr>
            <a:endParaRPr lang="pt-BR" sz="12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2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1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100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17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745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8801" y="1476000"/>
            <a:ext cx="11227022" cy="1384995"/>
          </a:xfrm>
        </p:spPr>
        <p:txBody>
          <a:bodyPr/>
          <a:lstStyle/>
          <a:p>
            <a:r>
              <a:rPr lang="pt-BR" sz="5000" dirty="0"/>
              <a:t>Operação Assistida e Plano de Ação</a:t>
            </a:r>
          </a:p>
          <a:p>
            <a:r>
              <a:rPr lang="pt-BR" sz="5000" dirty="0"/>
              <a:t>Entrega</a:t>
            </a:r>
          </a:p>
        </p:txBody>
      </p:sp>
    </p:spTree>
    <p:extLst>
      <p:ext uri="{BB962C8B-B14F-4D97-AF65-F5344CB8AC3E}">
        <p14:creationId xmlns:p14="http://schemas.microsoft.com/office/powerpoint/2010/main" val="2356283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Operação Assistida – </a:t>
            </a:r>
            <a:r>
              <a:rPr lang="en-US" b="1" dirty="0" err="1"/>
              <a:t>Entrega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12</a:t>
            </a:fld>
            <a:endParaRPr lang="en-US"/>
          </a:p>
        </p:txBody>
      </p:sp>
      <p:sp>
        <p:nvSpPr>
          <p:cNvPr id="82" name="Slide Number Placeholder 3"/>
          <p:cNvSpPr txBox="1">
            <a:spLocks/>
          </p:cNvSpPr>
          <p:nvPr/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de-DE"/>
            </a:defPPr>
            <a:lvl1pPr marL="0" algn="l" defTabSz="1219140" rtl="0" eaLnBrk="1" latinLnBrk="0" hangingPunct="1">
              <a:spcBef>
                <a:spcPts val="0"/>
              </a:spcBef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023237-3906-48FD-BB87-6A9999ACBB48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83" name="Agrupar 82"/>
          <p:cNvGrpSpPr/>
          <p:nvPr/>
        </p:nvGrpSpPr>
        <p:grpSpPr>
          <a:xfrm>
            <a:off x="2838142" y="6546862"/>
            <a:ext cx="1575728" cy="181767"/>
            <a:chOff x="3805093" y="6523597"/>
            <a:chExt cx="1575728" cy="181767"/>
          </a:xfrm>
        </p:grpSpPr>
        <p:sp>
          <p:nvSpPr>
            <p:cNvPr id="97" name="TextBox 4"/>
            <p:cNvSpPr txBox="1"/>
            <p:nvPr/>
          </p:nvSpPr>
          <p:spPr>
            <a:xfrm>
              <a:off x="4141699" y="6545961"/>
              <a:ext cx="123912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Requer Plano de Ação</a:t>
              </a:r>
              <a:endParaRPr lang="en-US" sz="1000" dirty="0" err="1"/>
            </a:p>
          </p:txBody>
        </p:sp>
        <p:pic>
          <p:nvPicPr>
            <p:cNvPr id="98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5093" y="6523597"/>
              <a:ext cx="214315" cy="181767"/>
            </a:xfrm>
            <a:prstGeom prst="rect">
              <a:avLst/>
            </a:prstGeom>
          </p:spPr>
        </p:pic>
      </p:grpSp>
      <p:grpSp>
        <p:nvGrpSpPr>
          <p:cNvPr id="99" name="Agrupar 98"/>
          <p:cNvGrpSpPr/>
          <p:nvPr/>
        </p:nvGrpSpPr>
        <p:grpSpPr>
          <a:xfrm>
            <a:off x="722373" y="6546862"/>
            <a:ext cx="1919281" cy="185948"/>
            <a:chOff x="1067580" y="6535446"/>
            <a:chExt cx="1919281" cy="185948"/>
          </a:xfrm>
        </p:grpSpPr>
        <p:sp>
          <p:nvSpPr>
            <p:cNvPr id="100" name="TextBox 4"/>
            <p:cNvSpPr txBox="1"/>
            <p:nvPr/>
          </p:nvSpPr>
          <p:spPr>
            <a:xfrm>
              <a:off x="1387064" y="6566648"/>
              <a:ext cx="1599797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Conforme Normativa do NPV</a:t>
              </a:r>
              <a:endParaRPr lang="en-US" sz="1000" dirty="0" err="1"/>
            </a:p>
          </p:txBody>
        </p:sp>
        <p:pic>
          <p:nvPicPr>
            <p:cNvPr id="101" name="Picture 23">
              <a:extLst>
                <a:ext uri="{FF2B5EF4-FFF2-40B4-BE49-F238E27FC236}">
                  <a16:creationId xmlns:a16="http://schemas.microsoft.com/office/drawing/2014/main" id="{082E5BD1-C464-4E6D-AF58-AD169F70E5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580" y="6535446"/>
              <a:ext cx="229750" cy="185948"/>
            </a:xfrm>
            <a:prstGeom prst="rect">
              <a:avLst/>
            </a:prstGeom>
          </p:spPr>
        </p:pic>
      </p:grp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41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xt Placeholder 18"/>
          <p:cNvSpPr txBox="1">
            <a:spLocks/>
          </p:cNvSpPr>
          <p:nvPr/>
        </p:nvSpPr>
        <p:spPr>
          <a:xfrm>
            <a:off x="478801" y="1176822"/>
            <a:ext cx="11233774" cy="1292092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600"/>
              </a:spcAft>
            </a:pPr>
            <a:endParaRPr lang="pt-BR" sz="1200" b="1" u="sng" dirty="0"/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pt-BR" sz="1200" b="1" u="sng" dirty="0"/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b="1" u="sng" dirty="0"/>
              <a:t>Alinhamento Realizado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dirty="0"/>
              <a:t>1.1 Já está configurado no BRAVOS para que os Vendedores recebam automaticamente o aviso de que o veículo foi faturado, para que os vendedores já enviem a informação do Chassi a esses clientes.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pt-BR" sz="1200" b="1" u="sng" dirty="0"/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1.2 Explicação do App Meu VW não é realizada logo após a negociação, e sim no momento da entrega do veículo.</a:t>
            </a:r>
          </a:p>
        </p:txBody>
      </p:sp>
      <p:sp>
        <p:nvSpPr>
          <p:cNvPr id="61" name="CaixaDeTexto 1"/>
          <p:cNvSpPr txBox="1"/>
          <p:nvPr/>
        </p:nvSpPr>
        <p:spPr>
          <a:xfrm>
            <a:off x="555146" y="1185155"/>
            <a:ext cx="1108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pt-BR" sz="1800" dirty="0" err="1"/>
          </a:p>
        </p:txBody>
      </p:sp>
      <p:sp>
        <p:nvSpPr>
          <p:cNvPr id="63" name="TextBox 4"/>
          <p:cNvSpPr txBox="1"/>
          <p:nvPr/>
        </p:nvSpPr>
        <p:spPr>
          <a:xfrm>
            <a:off x="600806" y="1331682"/>
            <a:ext cx="359073" cy="14895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000" b="1" dirty="0"/>
              <a:t>Status</a:t>
            </a:r>
            <a:endParaRPr lang="en-US" sz="1000" b="1" dirty="0" err="1"/>
          </a:p>
        </p:txBody>
      </p:sp>
      <p:sp>
        <p:nvSpPr>
          <p:cNvPr id="65" name="Text Placeholder 18"/>
          <p:cNvSpPr txBox="1">
            <a:spLocks/>
          </p:cNvSpPr>
          <p:nvPr/>
        </p:nvSpPr>
        <p:spPr>
          <a:xfrm>
            <a:off x="512615" y="2717436"/>
            <a:ext cx="11233774" cy="2169033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600"/>
              </a:spcAft>
            </a:pPr>
            <a:endParaRPr lang="pt-BR" sz="1200" b="1" u="sng" dirty="0"/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pt-BR" sz="1200" b="1" u="sng" dirty="0"/>
          </a:p>
        </p:txBody>
      </p:sp>
      <p:sp>
        <p:nvSpPr>
          <p:cNvPr id="67" name="CaixaDeTexto 1"/>
          <p:cNvSpPr txBox="1"/>
          <p:nvPr/>
        </p:nvSpPr>
        <p:spPr>
          <a:xfrm>
            <a:off x="553130" y="3513485"/>
            <a:ext cx="1108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pt-BR" sz="1800" dirty="0" err="1"/>
          </a:p>
        </p:txBody>
      </p:sp>
      <p:sp>
        <p:nvSpPr>
          <p:cNvPr id="74" name="TextBox 4"/>
          <p:cNvSpPr txBox="1"/>
          <p:nvPr/>
        </p:nvSpPr>
        <p:spPr>
          <a:xfrm>
            <a:off x="600806" y="3666031"/>
            <a:ext cx="359073" cy="14895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000" b="1" dirty="0"/>
              <a:t>Status</a:t>
            </a:r>
            <a:endParaRPr lang="en-US" sz="1000" b="1" dirty="0" err="1"/>
          </a:p>
        </p:txBody>
      </p:sp>
      <p:sp>
        <p:nvSpPr>
          <p:cNvPr id="77" name="Text Placeholder 18"/>
          <p:cNvSpPr txBox="1">
            <a:spLocks/>
          </p:cNvSpPr>
          <p:nvPr/>
        </p:nvSpPr>
        <p:spPr>
          <a:xfrm>
            <a:off x="478801" y="3981485"/>
            <a:ext cx="11233774" cy="1126066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2.1 Não há centralização do fluxo de informações referentes às etapas de preparação do veículo para a entrega.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2.2 A Responsável da oficina pelos acessórios informou que, em alguns casos, oferece aos clientes acessórios que já foram oferecidos pelo vendedor, por falta de comunicação.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endParaRPr lang="pt-BR" sz="1200" dirty="0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1558870" y="1280656"/>
            <a:ext cx="100800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/>
              <a:t>Iniciativa 1 </a:t>
            </a:r>
            <a:r>
              <a:rPr lang="pt-BR" sz="1000" dirty="0"/>
              <a:t>O vendedor, após concluir a negociação deve orientar o cliente a fazer o download do APP MEU VW e auxiliar na criação do usuário caso o mesmo ainda não possua, avisando que algumas funcionalidades somente estarão ativas após a inserção do número do chassi, que deverá ser informado assim que ocorrer a baixa do TSA1.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1558870" y="3556834"/>
            <a:ext cx="10080000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/>
              <a:t>Iniciativa 2  </a:t>
            </a:r>
            <a:r>
              <a:rPr lang="pt-BR" sz="1000" dirty="0"/>
              <a:t>O responsável (vendedor, entregador, assistente de vendas ou gestor da área de entregas) centraliza o fluxo de informações referentes as etapas de preparação do veículo (checklist etapas da preparação do veículo, O.S de acessórios e/ou estética, termo de entrega e aceite de veículo, etc.), registrando e responsabilizando-se pela comunicação aos envolvidos em caso de não conformidade e pela coordenação das ações necessárias para rápida solução de eventuais problemas.</a:t>
            </a:r>
          </a:p>
        </p:txBody>
      </p:sp>
      <p:sp>
        <p:nvSpPr>
          <p:cNvPr id="36" name="CaixaDeTexto 1"/>
          <p:cNvSpPr txBox="1"/>
          <p:nvPr/>
        </p:nvSpPr>
        <p:spPr>
          <a:xfrm>
            <a:off x="555146" y="5129257"/>
            <a:ext cx="1108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pt-BR" sz="1800" dirty="0" err="1"/>
          </a:p>
        </p:txBody>
      </p:sp>
      <p:sp>
        <p:nvSpPr>
          <p:cNvPr id="37" name="TextBox 4"/>
          <p:cNvSpPr txBox="1"/>
          <p:nvPr/>
        </p:nvSpPr>
        <p:spPr>
          <a:xfrm>
            <a:off x="600806" y="5275784"/>
            <a:ext cx="359073" cy="14895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000" b="1" dirty="0"/>
              <a:t>Status</a:t>
            </a:r>
            <a:endParaRPr lang="en-US" sz="1000" b="1" dirty="0" err="1"/>
          </a:p>
        </p:txBody>
      </p:sp>
      <p:sp>
        <p:nvSpPr>
          <p:cNvPr id="38" name="Text Placeholder 18"/>
          <p:cNvSpPr txBox="1">
            <a:spLocks/>
          </p:cNvSpPr>
          <p:nvPr/>
        </p:nvSpPr>
        <p:spPr>
          <a:xfrm>
            <a:off x="478801" y="5646449"/>
            <a:ext cx="11233774" cy="736325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3.2 Não há registro das etapas de preparação do veículo em documento formal como um checklist ou sistema, por exemplo.</a:t>
            </a:r>
          </a:p>
        </p:txBody>
      </p:sp>
      <p:pic>
        <p:nvPicPr>
          <p:cNvPr id="39" name="Picture 24">
            <a:extLst>
              <a:ext uri="{FF2B5EF4-FFF2-40B4-BE49-F238E27FC236}">
                <a16:creationId xmlns:a16="http://schemas.microsoft.com/office/drawing/2014/main" id="{B82275AE-450E-4213-8D18-EFBC2CF547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1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338" y="5235669"/>
            <a:ext cx="259322" cy="219938"/>
          </a:xfrm>
          <a:prstGeom prst="rect">
            <a:avLst/>
          </a:prstGeom>
        </p:spPr>
      </p:pic>
      <p:sp>
        <p:nvSpPr>
          <p:cNvPr id="50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1558870" y="5148557"/>
            <a:ext cx="10080000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/>
              <a:t>Iniciativa 3 </a:t>
            </a:r>
            <a:r>
              <a:rPr lang="pt-BR" sz="1000" dirty="0"/>
              <a:t>Em até 24 horas antes do horário marcado para a cerimônia de entrega, o responsável deve realizar a verificação final e registrar se todos os itens do veículo estão em acordo: acessórios, pintura, funcionamento do veículo, estepe, triângulo, ferramentas e chave reserva, bem como realizar a separação da documentação, literatura de bordo, Notas Fiscais já verificadas com o número de chassi e garantir que o veículo esteja sem avarias. </a:t>
            </a:r>
          </a:p>
        </p:txBody>
      </p:sp>
      <p:pic>
        <p:nvPicPr>
          <p:cNvPr id="51" name="Picture 24">
            <a:extLst>
              <a:ext uri="{FF2B5EF4-FFF2-40B4-BE49-F238E27FC236}">
                <a16:creationId xmlns:a16="http://schemas.microsoft.com/office/drawing/2014/main" id="{1ADCB7A3-8E23-4D5B-8C55-C44931E7B6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1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772" y="1278130"/>
            <a:ext cx="259322" cy="219938"/>
          </a:xfrm>
          <a:prstGeom prst="rect">
            <a:avLst/>
          </a:prstGeom>
        </p:spPr>
      </p:pic>
      <p:pic>
        <p:nvPicPr>
          <p:cNvPr id="52" name="Picture 24">
            <a:extLst>
              <a:ext uri="{FF2B5EF4-FFF2-40B4-BE49-F238E27FC236}">
                <a16:creationId xmlns:a16="http://schemas.microsoft.com/office/drawing/2014/main" id="{09DBCBA4-5725-4190-9F12-1BEB459A89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1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223" y="3635468"/>
            <a:ext cx="259322" cy="2199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7367D4-E306-49D9-B796-7213AB937F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3499" y="2380179"/>
            <a:ext cx="2675758" cy="104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4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 animBg="1"/>
      <p:bldP spid="63" grpId="0"/>
      <p:bldP spid="65" grpId="0"/>
      <p:bldP spid="67" grpId="0" animBg="1"/>
      <p:bldP spid="74" grpId="0"/>
      <p:bldP spid="77" grpId="0"/>
      <p:bldP spid="34" grpId="0"/>
      <p:bldP spid="35" grpId="0"/>
      <p:bldP spid="36" grpId="0" animBg="1"/>
      <p:bldP spid="37" grpId="0"/>
      <p:bldP spid="38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Plano de Ação – Entrega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13</a:t>
            </a:fld>
            <a:endParaRPr lang="en-US"/>
          </a:p>
        </p:txBody>
      </p:sp>
      <p:sp>
        <p:nvSpPr>
          <p:cNvPr id="37" name="Text Placeholder 18"/>
          <p:cNvSpPr txBox="1">
            <a:spLocks/>
          </p:cNvSpPr>
          <p:nvPr/>
        </p:nvSpPr>
        <p:spPr>
          <a:xfrm>
            <a:off x="478801" y="1070067"/>
            <a:ext cx="11233774" cy="5376454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Meta</a:t>
            </a:r>
            <a:endParaRPr lang="pt-BR" sz="1200" dirty="0"/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Aumentar a proporção de clientes que realizam o download e configuração do aplicativo antes da entrega.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Ter um acompanhamento e registro completo dos Status de todos os veículos em processo de preparação para a entrega. 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endParaRPr lang="pt-BR" sz="1200" b="1" u="sng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Métrica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diário, pelo Gerente de Vendas, do preenchimento dos checklists de preparação do veículo pelos vendedores, e da instalação do App Meu VW logo após a negociação, em 100% das vendas.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diário, pelo Gerente de Vendas, do relatório operacional do BRAVOS com a lista de faturamentos, do histórico de atendimentos dos vendedores no BRAVOS e dos contatos realizados pelos vendedores WhatsApp e e-mails.</a:t>
            </a:r>
            <a:endParaRPr lang="pt-BR" sz="1200" b="1" dirty="0"/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periódico do Consultor Volkswagen das ações listadas abaixo, referentes ao processo de entrega do veículo, realizado pelos vendedores.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Ação/Recomendação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b="1" dirty="0"/>
              <a:t>Iniciativa 1– </a:t>
            </a:r>
            <a:r>
              <a:rPr lang="pt-BR" sz="1200" dirty="0"/>
              <a:t>1.1 A Responsável pelo Marketing deve desenvolver placas com QR </a:t>
            </a:r>
            <a:r>
              <a:rPr lang="pt-BR" sz="1200" dirty="0" err="1"/>
              <a:t>Code</a:t>
            </a:r>
            <a:r>
              <a:rPr lang="pt-BR" sz="1200" dirty="0"/>
              <a:t> para as mesas de cada vendedor.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b="1" dirty="0"/>
              <a:t>Iniciativa 1 – </a:t>
            </a:r>
            <a:r>
              <a:rPr lang="pt-BR" sz="1200" dirty="0"/>
              <a:t>1.2 O vendedor deve orientar e acompanhar o cliente na instalação do App Meu VW, logo após a venda, e enviar o chassi do veículo ao cliente assim que receber o aviso do faturamento no BRAVOS.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b="1" dirty="0"/>
              <a:t>Iniciativa 2 e 3 – </a:t>
            </a:r>
            <a:r>
              <a:rPr lang="pt-BR" sz="1200" dirty="0"/>
              <a:t>2.1/3.1 Os Vendedores devem aplicar o modelo sugerido de checklist de preparação do veículo para a entrega, para todos os veículos.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1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100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17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4847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8801" y="1476001"/>
            <a:ext cx="11227022" cy="1384995"/>
          </a:xfrm>
        </p:spPr>
        <p:txBody>
          <a:bodyPr/>
          <a:lstStyle/>
          <a:p>
            <a:r>
              <a:rPr lang="pt-BR" sz="5000" dirty="0"/>
              <a:t>Operação Assistida e Plano de Ação</a:t>
            </a:r>
          </a:p>
          <a:p>
            <a:r>
              <a:rPr lang="pt-BR" sz="5000" dirty="0"/>
              <a:t>Interatividade</a:t>
            </a:r>
          </a:p>
        </p:txBody>
      </p:sp>
    </p:spTree>
    <p:extLst>
      <p:ext uri="{BB962C8B-B14F-4D97-AF65-F5344CB8AC3E}">
        <p14:creationId xmlns:p14="http://schemas.microsoft.com/office/powerpoint/2010/main" val="2288098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Operação Assistida – </a:t>
            </a:r>
            <a:r>
              <a:rPr lang="en-US" b="1" dirty="0" err="1"/>
              <a:t>Interatividade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15</a:t>
            </a:fld>
            <a:endParaRPr lang="en-US"/>
          </a:p>
        </p:txBody>
      </p:sp>
      <p:sp>
        <p:nvSpPr>
          <p:cNvPr id="82" name="Slide Number Placeholder 3"/>
          <p:cNvSpPr txBox="1">
            <a:spLocks/>
          </p:cNvSpPr>
          <p:nvPr/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de-DE"/>
            </a:defPPr>
            <a:lvl1pPr marL="0" algn="l" defTabSz="1219140" rtl="0" eaLnBrk="1" latinLnBrk="0" hangingPunct="1">
              <a:spcBef>
                <a:spcPts val="0"/>
              </a:spcBef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023237-3906-48FD-BB87-6A9999ACBB48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83" name="Agrupar 82"/>
          <p:cNvGrpSpPr/>
          <p:nvPr/>
        </p:nvGrpSpPr>
        <p:grpSpPr>
          <a:xfrm>
            <a:off x="2838142" y="6546862"/>
            <a:ext cx="1575728" cy="181767"/>
            <a:chOff x="3805093" y="6523597"/>
            <a:chExt cx="1575728" cy="181767"/>
          </a:xfrm>
        </p:grpSpPr>
        <p:sp>
          <p:nvSpPr>
            <p:cNvPr id="97" name="TextBox 4"/>
            <p:cNvSpPr txBox="1"/>
            <p:nvPr/>
          </p:nvSpPr>
          <p:spPr>
            <a:xfrm>
              <a:off x="4141699" y="6545961"/>
              <a:ext cx="123912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Requer Plano de Ação</a:t>
              </a:r>
              <a:endParaRPr lang="en-US" sz="1000" dirty="0" err="1"/>
            </a:p>
          </p:txBody>
        </p:sp>
        <p:pic>
          <p:nvPicPr>
            <p:cNvPr id="98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5093" y="6523597"/>
              <a:ext cx="214315" cy="181767"/>
            </a:xfrm>
            <a:prstGeom prst="rect">
              <a:avLst/>
            </a:prstGeom>
          </p:spPr>
        </p:pic>
      </p:grpSp>
      <p:grpSp>
        <p:nvGrpSpPr>
          <p:cNvPr id="99" name="Agrupar 98"/>
          <p:cNvGrpSpPr/>
          <p:nvPr/>
        </p:nvGrpSpPr>
        <p:grpSpPr>
          <a:xfrm>
            <a:off x="722373" y="6546862"/>
            <a:ext cx="1919281" cy="185948"/>
            <a:chOff x="1067580" y="6535446"/>
            <a:chExt cx="1919281" cy="185948"/>
          </a:xfrm>
        </p:grpSpPr>
        <p:sp>
          <p:nvSpPr>
            <p:cNvPr id="100" name="TextBox 4"/>
            <p:cNvSpPr txBox="1"/>
            <p:nvPr/>
          </p:nvSpPr>
          <p:spPr>
            <a:xfrm>
              <a:off x="1387064" y="6566648"/>
              <a:ext cx="1599797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Conforme Normativa do NPV</a:t>
              </a:r>
              <a:endParaRPr lang="en-US" sz="1000" dirty="0" err="1"/>
            </a:p>
          </p:txBody>
        </p:sp>
        <p:pic>
          <p:nvPicPr>
            <p:cNvPr id="101" name="Picture 23">
              <a:extLst>
                <a:ext uri="{FF2B5EF4-FFF2-40B4-BE49-F238E27FC236}">
                  <a16:creationId xmlns:a16="http://schemas.microsoft.com/office/drawing/2014/main" id="{082E5BD1-C464-4E6D-AF58-AD169F70E5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580" y="6535446"/>
              <a:ext cx="229750" cy="185948"/>
            </a:xfrm>
            <a:prstGeom prst="rect">
              <a:avLst/>
            </a:prstGeom>
          </p:spPr>
        </p:pic>
      </p:grpSp>
      <p:sp>
        <p:nvSpPr>
          <p:cNvPr id="34" name="Text Placeholder 18"/>
          <p:cNvSpPr txBox="1">
            <a:spLocks/>
          </p:cNvSpPr>
          <p:nvPr/>
        </p:nvSpPr>
        <p:spPr>
          <a:xfrm>
            <a:off x="490160" y="1202755"/>
            <a:ext cx="11233774" cy="2169033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600"/>
              </a:spcAft>
            </a:pPr>
            <a:endParaRPr lang="pt-BR" sz="1200" b="1" u="sng" dirty="0"/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pt-BR" sz="1200" b="1" u="sng" dirty="0"/>
          </a:p>
        </p:txBody>
      </p:sp>
      <p:sp>
        <p:nvSpPr>
          <p:cNvPr id="36" name="CaixaDeTexto 1"/>
          <p:cNvSpPr txBox="1"/>
          <p:nvPr/>
        </p:nvSpPr>
        <p:spPr>
          <a:xfrm>
            <a:off x="555146" y="1211088"/>
            <a:ext cx="1108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pt-BR" sz="1800" dirty="0" err="1"/>
          </a:p>
        </p:txBody>
      </p:sp>
      <p:sp>
        <p:nvSpPr>
          <p:cNvPr id="39" name="TextBox 4"/>
          <p:cNvSpPr txBox="1"/>
          <p:nvPr/>
        </p:nvSpPr>
        <p:spPr>
          <a:xfrm>
            <a:off x="600806" y="1357615"/>
            <a:ext cx="359073" cy="14895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000" b="1" dirty="0"/>
              <a:t>Status</a:t>
            </a:r>
            <a:endParaRPr lang="en-US" sz="1000" b="1" dirty="0" err="1"/>
          </a:p>
        </p:txBody>
      </p:sp>
      <p:sp>
        <p:nvSpPr>
          <p:cNvPr id="51" name="Text Placeholder 18"/>
          <p:cNvSpPr txBox="1">
            <a:spLocks/>
          </p:cNvSpPr>
          <p:nvPr/>
        </p:nvSpPr>
        <p:spPr>
          <a:xfrm>
            <a:off x="478801" y="1726851"/>
            <a:ext cx="11233774" cy="753863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2.1 Somente um dos vendedores entrevistados relatou fazer regularmente o contato com o cliente, mas geralmente com intervalo de um ou dois dias após a entrega.</a:t>
            </a:r>
          </a:p>
        </p:txBody>
      </p:sp>
      <p:sp>
        <p:nvSpPr>
          <p:cNvPr id="52" name="Text Placeholder 18"/>
          <p:cNvSpPr txBox="1">
            <a:spLocks/>
          </p:cNvSpPr>
          <p:nvPr/>
        </p:nvSpPr>
        <p:spPr>
          <a:xfrm>
            <a:off x="490160" y="4287885"/>
            <a:ext cx="11233774" cy="2169033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600"/>
              </a:spcAft>
            </a:pPr>
            <a:endParaRPr lang="pt-BR" sz="1200" b="1" u="sng" dirty="0"/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pt-BR" sz="1200" b="1" u="sng" dirty="0"/>
          </a:p>
        </p:txBody>
      </p:sp>
      <p:sp>
        <p:nvSpPr>
          <p:cNvPr id="54" name="CaixaDeTexto 1"/>
          <p:cNvSpPr txBox="1"/>
          <p:nvPr/>
        </p:nvSpPr>
        <p:spPr>
          <a:xfrm>
            <a:off x="555146" y="4746881"/>
            <a:ext cx="1108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pt-BR" sz="1800" dirty="0" err="1"/>
          </a:p>
        </p:txBody>
      </p:sp>
      <p:sp>
        <p:nvSpPr>
          <p:cNvPr id="57" name="TextBox 4"/>
          <p:cNvSpPr txBox="1"/>
          <p:nvPr/>
        </p:nvSpPr>
        <p:spPr>
          <a:xfrm>
            <a:off x="600806" y="4893408"/>
            <a:ext cx="359073" cy="14895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000" b="1" dirty="0"/>
              <a:t>Status</a:t>
            </a:r>
            <a:endParaRPr lang="en-US" sz="1000" b="1" dirty="0" err="1"/>
          </a:p>
        </p:txBody>
      </p:sp>
      <p:sp>
        <p:nvSpPr>
          <p:cNvPr id="64" name="Text Placeholder 18"/>
          <p:cNvSpPr txBox="1">
            <a:spLocks/>
          </p:cNvSpPr>
          <p:nvPr/>
        </p:nvSpPr>
        <p:spPr>
          <a:xfrm>
            <a:off x="478801" y="5289544"/>
            <a:ext cx="11233774" cy="791727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4.1 Um dos vendedores realizou contato para oferecer proposta de troca de veículo, mas não há processo definido para que todos os vendedores realizem esta atividade.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4.2 Não foi observada a utilização de alavancas que despertem maior interesse do cliente para a troca de veículo.</a:t>
            </a:r>
          </a:p>
        </p:txBody>
      </p:sp>
      <p:sp>
        <p:nvSpPr>
          <p:cNvPr id="68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70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1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2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3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5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6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8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1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4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5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6" name="Picture 24">
            <a:extLst>
              <a:ext uri="{FF2B5EF4-FFF2-40B4-BE49-F238E27FC236}">
                <a16:creationId xmlns:a16="http://schemas.microsoft.com/office/drawing/2014/main" id="{B82275AE-450E-4213-8D18-EFBC2CF547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1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018" y="1291046"/>
            <a:ext cx="259322" cy="219938"/>
          </a:xfrm>
          <a:prstGeom prst="rect">
            <a:avLst/>
          </a:prstGeom>
        </p:spPr>
      </p:pic>
      <p:pic>
        <p:nvPicPr>
          <p:cNvPr id="87" name="Picture 24">
            <a:extLst>
              <a:ext uri="{FF2B5EF4-FFF2-40B4-BE49-F238E27FC236}">
                <a16:creationId xmlns:a16="http://schemas.microsoft.com/office/drawing/2014/main" id="{B82275AE-450E-4213-8D18-EFBC2CF547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1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019" y="4845812"/>
            <a:ext cx="259322" cy="219938"/>
          </a:xfrm>
          <a:prstGeom prst="rect">
            <a:avLst/>
          </a:prstGeom>
        </p:spPr>
      </p:pic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1558870" y="1320028"/>
            <a:ext cx="100800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/>
              <a:t>Iniciativa 2  </a:t>
            </a:r>
            <a:r>
              <a:rPr lang="pt-BR" sz="1000" dirty="0"/>
              <a:t>O vendedor entra em contato com o cliente em até uma semana após a entrega do veículo para saber se está tudo bem, se há dúvidas sobre o produto ou APP Meu VW e solicita indicações de amigos e parentes para compra de um Volkswagen (Nome e Telefone).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1558870" y="4842382"/>
            <a:ext cx="100800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/>
              <a:t>Iniciativa 4 </a:t>
            </a:r>
            <a:r>
              <a:rPr lang="pt-BR" sz="1000" dirty="0"/>
              <a:t>O vendedor deve oferecer proposta de troca de veículo, utilizando como alavancas as ofertas vigentes, planos especiais de financiamento, avaliação do usado em revisão, etc.</a:t>
            </a:r>
          </a:p>
        </p:txBody>
      </p:sp>
      <p:sp>
        <p:nvSpPr>
          <p:cNvPr id="41" name="CaixaDeTexto 1">
            <a:extLst>
              <a:ext uri="{FF2B5EF4-FFF2-40B4-BE49-F238E27FC236}">
                <a16:creationId xmlns:a16="http://schemas.microsoft.com/office/drawing/2014/main" id="{E134C224-1B92-46B7-9B0A-EA4EC0DEDB90}"/>
              </a:ext>
            </a:extLst>
          </p:cNvPr>
          <p:cNvSpPr txBox="1"/>
          <p:nvPr/>
        </p:nvSpPr>
        <p:spPr>
          <a:xfrm>
            <a:off x="555142" y="2700364"/>
            <a:ext cx="1108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pt-BR" sz="1800" dirty="0" err="1"/>
          </a:p>
        </p:txBody>
      </p:sp>
      <p:sp>
        <p:nvSpPr>
          <p:cNvPr id="42" name="TextBox 4">
            <a:extLst>
              <a:ext uri="{FF2B5EF4-FFF2-40B4-BE49-F238E27FC236}">
                <a16:creationId xmlns:a16="http://schemas.microsoft.com/office/drawing/2014/main" id="{C44D4AE8-15E9-4C5E-906B-BDAE6B7EDB09}"/>
              </a:ext>
            </a:extLst>
          </p:cNvPr>
          <p:cNvSpPr txBox="1"/>
          <p:nvPr/>
        </p:nvSpPr>
        <p:spPr>
          <a:xfrm>
            <a:off x="600802" y="2846891"/>
            <a:ext cx="359073" cy="14895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000" b="1" dirty="0"/>
              <a:t>Status</a:t>
            </a:r>
            <a:endParaRPr lang="en-US" sz="1000" b="1" dirty="0" err="1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F3777285-ADF9-45A3-997E-6965B8195B29}"/>
              </a:ext>
            </a:extLst>
          </p:cNvPr>
          <p:cNvSpPr txBox="1">
            <a:spLocks/>
          </p:cNvSpPr>
          <p:nvPr/>
        </p:nvSpPr>
        <p:spPr>
          <a:xfrm>
            <a:off x="478797" y="3243027"/>
            <a:ext cx="11233774" cy="791727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b="1" u="sng" dirty="0"/>
              <a:t>Alinhamento Realizado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dirty="0"/>
              <a:t>3.1 Foi parametrizado no BRAVOS a geração automatizada de um contato em 180 dias após o faturamento com o cliente.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pt-BR" sz="1200" b="1" u="sng" dirty="0"/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3.2 Existe um processo estruturado para publicações em redes sociais, mas não para o envio separado aos clientes.</a:t>
            </a:r>
          </a:p>
        </p:txBody>
      </p:sp>
      <p:pic>
        <p:nvPicPr>
          <p:cNvPr id="44" name="Picture 24">
            <a:extLst>
              <a:ext uri="{FF2B5EF4-FFF2-40B4-BE49-F238E27FC236}">
                <a16:creationId xmlns:a16="http://schemas.microsoft.com/office/drawing/2014/main" id="{66A128A8-CD86-4F1A-B564-4D76E6016F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1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015" y="2799295"/>
            <a:ext cx="259322" cy="219938"/>
          </a:xfrm>
          <a:prstGeom prst="rect">
            <a:avLst/>
          </a:prstGeom>
        </p:spPr>
      </p:pic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AEA046D5-9C19-429D-AD45-CE22EAC101E3}"/>
              </a:ext>
            </a:extLst>
          </p:cNvPr>
          <p:cNvSpPr txBox="1">
            <a:spLocks/>
          </p:cNvSpPr>
          <p:nvPr/>
        </p:nvSpPr>
        <p:spPr bwMode="gray">
          <a:xfrm>
            <a:off x="1558866" y="2795865"/>
            <a:ext cx="100800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/>
              <a:t>Iniciativa 3 </a:t>
            </a:r>
            <a:r>
              <a:rPr lang="pt-BR" sz="1000" dirty="0"/>
              <a:t>O responsável (Vendas e/ou MKT) deve entrar em contato com o cliente ao menos duas vezes ao ano para manter o relacionamento e </a:t>
            </a:r>
            <a:r>
              <a:rPr lang="pt-BR" sz="1000" dirty="0" err="1"/>
              <a:t>fidelizá-lo</a:t>
            </a:r>
            <a:r>
              <a:rPr lang="pt-BR" sz="1000" dirty="0"/>
              <a:t> (e.g. aniversário do cliente, aniversário da compra, datas comemorativas, lançamentos de novos produtos, etc.).</a:t>
            </a:r>
          </a:p>
        </p:txBody>
      </p:sp>
      <p:pic>
        <p:nvPicPr>
          <p:cNvPr id="5" name="Picture 4" descr="A picture containing text, indoor, monitor, electronics&#10;&#10;Description automatically generated">
            <a:extLst>
              <a:ext uri="{FF2B5EF4-FFF2-40B4-BE49-F238E27FC236}">
                <a16:creationId xmlns:a16="http://schemas.microsoft.com/office/drawing/2014/main" id="{4868D361-0575-477B-AD9F-254E4C65BF7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0537" y="3275237"/>
            <a:ext cx="2032263" cy="140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3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/>
      <p:bldP spid="51" grpId="0"/>
      <p:bldP spid="54" grpId="0" animBg="1"/>
      <p:bldP spid="57" grpId="0"/>
      <p:bldP spid="64" grpId="0"/>
      <p:bldP spid="38" grpId="0"/>
      <p:bldP spid="40" grpId="0"/>
      <p:bldP spid="41" grpId="0" animBg="1"/>
      <p:bldP spid="42" grpId="0"/>
      <p:bldP spid="43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Plano de Ação – Interatividade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16</a:t>
            </a:fld>
            <a:endParaRPr lang="en-US"/>
          </a:p>
        </p:txBody>
      </p:sp>
      <p:sp>
        <p:nvSpPr>
          <p:cNvPr id="37" name="Text Placeholder 18"/>
          <p:cNvSpPr txBox="1">
            <a:spLocks/>
          </p:cNvSpPr>
          <p:nvPr/>
        </p:nvSpPr>
        <p:spPr>
          <a:xfrm>
            <a:off x="478801" y="1070067"/>
            <a:ext cx="11233774" cy="5376454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Meta</a:t>
            </a:r>
            <a:endParaRPr lang="pt-BR" sz="1200" dirty="0"/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Contatar 100% dos clientes, entre 3 e 7 dias após a realização da entrega. 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Contatar os clientes ao menos duas vezes ao ano para fidelização, em datas comemorativas.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Prospectar a carteira de clientes em momentos oportunos.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Métrica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diário, pelo Gerente de Vendas, do quadro de agendamento, que demonstra os clientes que agendaram e já retiraram o veículo.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diário, pelo Gerente de Vendas, das agendas dos vendedores no BRAVOS, do histórico de atendimentos e dos contatos realizados pelos vendedores por meio de WhatsApp e e-mails.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periódico do Consultor Volkswagen do quadro de agendamento e monitoramento dos clientes que retiraram o veículo, das agendas dos vendedores no BRAVOS, do histórico de atendimentos e dos contatos realizados pelos vendedores por meio de WhatsApp e e-mails.</a:t>
            </a:r>
            <a:endParaRPr lang="pt-BR" sz="1200" b="1" dirty="0"/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Ação/Recomendação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2 – </a:t>
            </a:r>
            <a:r>
              <a:rPr lang="pt-BR" sz="1200" dirty="0"/>
              <a:t>2.1 O Gerente de Vendas acompanhar diariamente o quadro de agendamento, de modo a monitorar os clientes que já retiraram o veículo, para acompanhamento dos contatos.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2 – </a:t>
            </a:r>
            <a:r>
              <a:rPr lang="pt-BR" sz="1200" dirty="0"/>
              <a:t>2.1 Os Vendedores devem realizar o contato com os clientes da lista dos que retiraram o veículo, e entrar em contato entre 3 e 7 dias após a entrega, e registrar o histórico de atendimentos no BRAVOS. </a:t>
            </a: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3 – </a:t>
            </a:r>
            <a:r>
              <a:rPr lang="pt-BR" sz="1200" dirty="0"/>
              <a:t>3.1 Os Vendedores devem realizar contatos de fidelização, pelo menos duas vezes ao ano, em datas comemorativas, e registrar o histórico de atendimentos no BRAVOS.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dirty="0"/>
              <a:t>Iniciativa 4 – </a:t>
            </a:r>
            <a:r>
              <a:rPr lang="pt-BR" sz="1200" dirty="0"/>
              <a:t>4.1 Os Vendedores devem entrar em contato com sua carteira de clientes, em momento oportuno, para oferecimento de troca de veículo, utilizando as alavancas de avaliação de usado em revisão, ofertas vigentes e planos especiais de financiamento, e registrar os atendimentos no BRAVOS.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512615" y="786783"/>
            <a:ext cx="1076873" cy="166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Etapa NPV</a:t>
            </a:r>
            <a:endParaRPr lang="en-US" sz="1200" b="1" dirty="0"/>
          </a:p>
        </p:txBody>
      </p:sp>
      <p:sp>
        <p:nvSpPr>
          <p:cNvPr id="23" name="Rectangle 27"/>
          <p:cNvSpPr/>
          <p:nvPr/>
        </p:nvSpPr>
        <p:spPr>
          <a:xfrm>
            <a:off x="1434094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TextBox 28"/>
          <p:cNvSpPr txBox="1"/>
          <p:nvPr/>
        </p:nvSpPr>
        <p:spPr>
          <a:xfrm>
            <a:off x="1473910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angle 25"/>
          <p:cNvSpPr/>
          <p:nvPr/>
        </p:nvSpPr>
        <p:spPr>
          <a:xfrm>
            <a:off x="1644860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684676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2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Rectangle 23"/>
          <p:cNvSpPr/>
          <p:nvPr/>
        </p:nvSpPr>
        <p:spPr>
          <a:xfrm>
            <a:off x="1845899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1885715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3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Rectangle 21"/>
          <p:cNvSpPr/>
          <p:nvPr/>
        </p:nvSpPr>
        <p:spPr>
          <a:xfrm>
            <a:off x="2046936" y="778353"/>
            <a:ext cx="164592" cy="164592"/>
          </a:xfrm>
          <a:prstGeom prst="rect">
            <a:avLst/>
          </a:prstGeom>
          <a:solidFill>
            <a:srgbClr val="8A9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2086752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4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Rectangle 14"/>
          <p:cNvSpPr/>
          <p:nvPr/>
        </p:nvSpPr>
        <p:spPr>
          <a:xfrm>
            <a:off x="2247975" y="778353"/>
            <a:ext cx="164592" cy="164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TextBox 20"/>
          <p:cNvSpPr txBox="1"/>
          <p:nvPr/>
        </p:nvSpPr>
        <p:spPr>
          <a:xfrm>
            <a:off x="2287791" y="768316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5</a:t>
            </a:r>
            <a:endParaRPr lang="en-US" sz="1200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7AEB6E-A03D-4D9E-AFD4-9C58EA0B51FC}"/>
              </a:ext>
            </a:extLst>
          </p:cNvPr>
          <p:cNvSpPr/>
          <p:nvPr/>
        </p:nvSpPr>
        <p:spPr>
          <a:xfrm>
            <a:off x="534387" y="6089684"/>
            <a:ext cx="11067882" cy="276999"/>
          </a:xfrm>
          <a:prstGeom prst="rect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Obs.: Há concessionárias que parametrizam uma trava no BRAVOS, para que o vendedor agende o novo contato com o cliente dentro de um período determinado.</a:t>
            </a:r>
          </a:p>
        </p:txBody>
      </p:sp>
    </p:spTree>
    <p:extLst>
      <p:ext uri="{BB962C8B-B14F-4D97-AF65-F5344CB8AC3E}">
        <p14:creationId xmlns:p14="http://schemas.microsoft.com/office/powerpoint/2010/main" val="2050486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9425" y="1484313"/>
            <a:ext cx="9328604" cy="1384995"/>
          </a:xfrm>
        </p:spPr>
        <p:txBody>
          <a:bodyPr/>
          <a:lstStyle/>
          <a:p>
            <a:r>
              <a:rPr lang="pt-BR" sz="5000" dirty="0"/>
              <a:t>Operação Assistida e Plano de Ação</a:t>
            </a:r>
          </a:p>
          <a:p>
            <a:r>
              <a:rPr lang="pt-BR" sz="5000" dirty="0"/>
              <a:t>Indicadores</a:t>
            </a:r>
          </a:p>
        </p:txBody>
      </p:sp>
    </p:spTree>
    <p:extLst>
      <p:ext uri="{BB962C8B-B14F-4D97-AF65-F5344CB8AC3E}">
        <p14:creationId xmlns:p14="http://schemas.microsoft.com/office/powerpoint/2010/main" val="3816521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Operação Assistida – </a:t>
            </a:r>
            <a:r>
              <a:rPr lang="en-US" b="1" dirty="0"/>
              <a:t>Indicadores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18</a:t>
            </a:fld>
            <a:endParaRPr lang="en-US"/>
          </a:p>
        </p:txBody>
      </p:sp>
      <p:sp>
        <p:nvSpPr>
          <p:cNvPr id="37" name="Text Placeholder 18"/>
          <p:cNvSpPr txBox="1">
            <a:spLocks/>
          </p:cNvSpPr>
          <p:nvPr/>
        </p:nvSpPr>
        <p:spPr>
          <a:xfrm>
            <a:off x="478801" y="1571232"/>
            <a:ext cx="11233774" cy="883254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Requer Plano de Ação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BR" sz="1200" dirty="0"/>
              <a:t>1.1 Não há acompanhamento da taxa percentual de retorno da Pesquisa CEM.</a:t>
            </a:r>
          </a:p>
        </p:txBody>
      </p:sp>
      <p:sp>
        <p:nvSpPr>
          <p:cNvPr id="82" name="Slide Number Placeholder 3"/>
          <p:cNvSpPr txBox="1">
            <a:spLocks/>
          </p:cNvSpPr>
          <p:nvPr/>
        </p:nvSpPr>
        <p:spPr bwMode="gray">
          <a:xfrm>
            <a:off x="478801" y="6551476"/>
            <a:ext cx="360040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de-DE"/>
            </a:defPPr>
            <a:lvl1pPr marL="0" algn="l" defTabSz="1219140" rtl="0" eaLnBrk="1" latinLnBrk="0" hangingPunct="1">
              <a:spcBef>
                <a:spcPts val="0"/>
              </a:spcBef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121914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023237-3906-48FD-BB87-6A9999ACBB48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83" name="Agrupar 82"/>
          <p:cNvGrpSpPr/>
          <p:nvPr/>
        </p:nvGrpSpPr>
        <p:grpSpPr>
          <a:xfrm>
            <a:off x="2838142" y="6546862"/>
            <a:ext cx="1575728" cy="181767"/>
            <a:chOff x="3805093" y="6523597"/>
            <a:chExt cx="1575728" cy="181767"/>
          </a:xfrm>
        </p:grpSpPr>
        <p:sp>
          <p:nvSpPr>
            <p:cNvPr id="97" name="TextBox 4"/>
            <p:cNvSpPr txBox="1"/>
            <p:nvPr/>
          </p:nvSpPr>
          <p:spPr>
            <a:xfrm>
              <a:off x="4141699" y="6545961"/>
              <a:ext cx="123912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Requer Plano de Ação</a:t>
              </a:r>
              <a:endParaRPr lang="en-US" sz="1000" dirty="0" err="1"/>
            </a:p>
          </p:txBody>
        </p:sp>
        <p:pic>
          <p:nvPicPr>
            <p:cNvPr id="98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5093" y="6523597"/>
              <a:ext cx="214315" cy="181767"/>
            </a:xfrm>
            <a:prstGeom prst="rect">
              <a:avLst/>
            </a:prstGeom>
          </p:spPr>
        </p:pic>
      </p:grpSp>
      <p:grpSp>
        <p:nvGrpSpPr>
          <p:cNvPr id="99" name="Agrupar 98"/>
          <p:cNvGrpSpPr/>
          <p:nvPr/>
        </p:nvGrpSpPr>
        <p:grpSpPr>
          <a:xfrm>
            <a:off x="722373" y="6546862"/>
            <a:ext cx="1919281" cy="185948"/>
            <a:chOff x="1067580" y="6535446"/>
            <a:chExt cx="1919281" cy="185948"/>
          </a:xfrm>
        </p:grpSpPr>
        <p:sp>
          <p:nvSpPr>
            <p:cNvPr id="100" name="TextBox 4"/>
            <p:cNvSpPr txBox="1"/>
            <p:nvPr/>
          </p:nvSpPr>
          <p:spPr>
            <a:xfrm>
              <a:off x="1387064" y="6566648"/>
              <a:ext cx="1599797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pt-BR" sz="1000" dirty="0"/>
                <a:t>Conforme Normativa do NPV</a:t>
              </a:r>
              <a:endParaRPr lang="en-US" sz="1000" dirty="0" err="1"/>
            </a:p>
          </p:txBody>
        </p:sp>
        <p:pic>
          <p:nvPicPr>
            <p:cNvPr id="101" name="Picture 23">
              <a:extLst>
                <a:ext uri="{FF2B5EF4-FFF2-40B4-BE49-F238E27FC236}">
                  <a16:creationId xmlns:a16="http://schemas.microsoft.com/office/drawing/2014/main" id="{082E5BD1-C464-4E6D-AF58-AD169F70E5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7580" y="6535446"/>
              <a:ext cx="229750" cy="185948"/>
            </a:xfrm>
            <a:prstGeom prst="rect">
              <a:avLst/>
            </a:prstGeom>
          </p:spPr>
        </p:pic>
      </p:grpSp>
      <p:grpSp>
        <p:nvGrpSpPr>
          <p:cNvPr id="8" name="Agrupar 7"/>
          <p:cNvGrpSpPr/>
          <p:nvPr/>
        </p:nvGrpSpPr>
        <p:grpSpPr>
          <a:xfrm>
            <a:off x="555146" y="1185155"/>
            <a:ext cx="11088000" cy="468000"/>
            <a:chOff x="555146" y="1185155"/>
            <a:chExt cx="11088000" cy="468000"/>
          </a:xfrm>
        </p:grpSpPr>
        <p:grpSp>
          <p:nvGrpSpPr>
            <p:cNvPr id="5" name="Agrupar 4"/>
            <p:cNvGrpSpPr/>
            <p:nvPr/>
          </p:nvGrpSpPr>
          <p:grpSpPr>
            <a:xfrm>
              <a:off x="555146" y="1185155"/>
              <a:ext cx="11088000" cy="468000"/>
              <a:chOff x="555146" y="1144499"/>
              <a:chExt cx="11088000" cy="483489"/>
            </a:xfrm>
          </p:grpSpPr>
          <p:sp>
            <p:nvSpPr>
              <p:cNvPr id="2" name="CaixaDeTexto 1"/>
              <p:cNvSpPr txBox="1"/>
              <p:nvPr/>
            </p:nvSpPr>
            <p:spPr>
              <a:xfrm>
                <a:off x="555146" y="1144499"/>
                <a:ext cx="11088000" cy="4834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 algn="l">
                  <a:spcBef>
                    <a:spcPts val="400"/>
                  </a:spcBef>
                  <a:buFont typeface="Arial" panose="020B0604020202020204" pitchFamily="34" charset="0"/>
                  <a:buNone/>
                </a:pPr>
                <a:endParaRPr lang="pt-BR" sz="1800" dirty="0" err="1"/>
              </a:p>
            </p:txBody>
          </p:sp>
          <p:sp>
            <p:nvSpPr>
              <p:cNvPr id="71" name="TextBox 4"/>
              <p:cNvSpPr txBox="1"/>
              <p:nvPr/>
            </p:nvSpPr>
            <p:spPr>
              <a:xfrm>
                <a:off x="600806" y="1295875"/>
                <a:ext cx="35907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indent="0" algn="l">
                  <a:spcBef>
                    <a:spcPts val="400"/>
                  </a:spcBef>
                  <a:buFont typeface="Arial" panose="020B0604020202020204" pitchFamily="34" charset="0"/>
                  <a:buNone/>
                </a:pPr>
                <a:r>
                  <a:rPr lang="pt-BR" sz="1000" b="1" dirty="0"/>
                  <a:t>Status</a:t>
                </a:r>
                <a:endParaRPr lang="en-US" sz="1000" b="1" dirty="0" err="1"/>
              </a:p>
            </p:txBody>
          </p:sp>
        </p:grpSp>
        <p:pic>
          <p:nvPicPr>
            <p:cNvPr id="76" name="Picture 24">
              <a:extLst>
                <a:ext uri="{FF2B5EF4-FFF2-40B4-BE49-F238E27FC236}">
                  <a16:creationId xmlns:a16="http://schemas.microsoft.com/office/drawing/2014/main" id="{B82275AE-450E-4213-8D18-EFBC2CF54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2103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43855" y="1286118"/>
              <a:ext cx="259322" cy="219938"/>
            </a:xfrm>
            <a:prstGeom prst="rect">
              <a:avLst/>
            </a:prstGeom>
          </p:spPr>
        </p:pic>
      </p:grp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BF22F21D-F8C1-4A5A-8574-8F8289A97195}"/>
              </a:ext>
            </a:extLst>
          </p:cNvPr>
          <p:cNvSpPr txBox="1">
            <a:spLocks/>
          </p:cNvSpPr>
          <p:nvPr/>
        </p:nvSpPr>
        <p:spPr bwMode="gray">
          <a:xfrm>
            <a:off x="1563146" y="1336911"/>
            <a:ext cx="1008000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2191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2600" b="0" kern="1200" spc="1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219140" rtl="0" eaLnBrk="1" latinLnBrk="0" hangingPunct="1">
              <a:spcBef>
                <a:spcPts val="0"/>
              </a:spcBef>
              <a:buFont typeface="VW Text Office" panose="020B0503040200000003" pitchFamily="34" charset="0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1914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dirty="0"/>
              <a:t>Acompanhamento de indicadores conforme Cookbook. (Não há impacto na avaliação do nível de alinhamento)</a:t>
            </a:r>
          </a:p>
        </p:txBody>
      </p:sp>
    </p:spTree>
    <p:extLst>
      <p:ext uri="{BB962C8B-B14F-4D97-AF65-F5344CB8AC3E}">
        <p14:creationId xmlns:p14="http://schemas.microsoft.com/office/powerpoint/2010/main" val="152407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Plano de Ação – Indicadores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19</a:t>
            </a:fld>
            <a:endParaRPr lang="en-US"/>
          </a:p>
        </p:txBody>
      </p:sp>
      <p:sp>
        <p:nvSpPr>
          <p:cNvPr id="37" name="Text Placeholder 18"/>
          <p:cNvSpPr txBox="1">
            <a:spLocks/>
          </p:cNvSpPr>
          <p:nvPr/>
        </p:nvSpPr>
        <p:spPr>
          <a:xfrm>
            <a:off x="478801" y="1070067"/>
            <a:ext cx="11233774" cy="5376454"/>
          </a:xfrm>
          <a:prstGeom prst="rect">
            <a:avLst/>
          </a:prstGeom>
        </p:spPr>
        <p:txBody>
          <a:bodyPr lIns="90000" tIns="90000" rIns="90000" bIns="90000"/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Meta</a:t>
            </a:r>
            <a:endParaRPr lang="pt-BR" sz="1200" dirty="0"/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Ter taxa de retorno de, no mínimo, 42% (média da região) durante 3 meses seguidos.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Métrica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semanal pela responsável pelo acompanhamento da Pesquisa CEM e pela Diretora Financeira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−"/>
            </a:pPr>
            <a:r>
              <a:rPr lang="pt-BR" sz="1200" dirty="0"/>
              <a:t>Acompanhamento periódico do Consultor Volkswagen da taxa de retorno da Pesquisa CEM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b="1" u="sng" dirty="0"/>
              <a:t>Ação/Recomendação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dirty="0"/>
              <a:t>1. Adicionar ao relatório de pesquisas enviadas e recebidas a informação da taxa de retorno (total de pesquisas respondidas / total de pesquisas enviadas)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1200" dirty="0"/>
              <a:t>2. Adicionar ao relatório a meta de 42% de taxa de retorno da Pesquisa CEM ao relatório, de modo que se possa comparar a taxa real obtida no mês com a meta definida.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622105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20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9425" y="1484313"/>
            <a:ext cx="7924987" cy="692497"/>
          </a:xfrm>
        </p:spPr>
        <p:txBody>
          <a:bodyPr/>
          <a:lstStyle/>
          <a:p>
            <a:r>
              <a:rPr lang="pt-BR" sz="5000" dirty="0"/>
              <a:t>Profissionais Envolvidos</a:t>
            </a:r>
          </a:p>
        </p:txBody>
      </p:sp>
    </p:spTree>
    <p:extLst>
      <p:ext uri="{BB962C8B-B14F-4D97-AF65-F5344CB8AC3E}">
        <p14:creationId xmlns:p14="http://schemas.microsoft.com/office/powerpoint/2010/main" val="982957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21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Profissionais</a:t>
            </a:r>
            <a:r>
              <a:rPr lang="en-US" b="1" dirty="0"/>
              <a:t> </a:t>
            </a:r>
            <a:r>
              <a:rPr lang="en-US" b="1" dirty="0" err="1"/>
              <a:t>Envolvidos</a:t>
            </a:r>
            <a:endParaRPr lang="en-US" b="1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019908" y="1236426"/>
            <a:ext cx="4968142" cy="364037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b="1" dirty="0"/>
              <a:t>Vendas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Antônio Carlos (Gerente de Vendas)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Samira Freitas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Nara Rodrigues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Natália </a:t>
            </a:r>
            <a:r>
              <a:rPr lang="pt-BR" dirty="0" err="1"/>
              <a:t>Camotti</a:t>
            </a:r>
            <a:endParaRPr lang="pt-BR" dirty="0"/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 err="1"/>
              <a:t>Diozarfa</a:t>
            </a:r>
            <a:r>
              <a:rPr lang="pt-BR" dirty="0"/>
              <a:t> Silva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Wesley Bezerra (Leads)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Carlos </a:t>
            </a:r>
            <a:r>
              <a:rPr lang="pt-BR" dirty="0" err="1"/>
              <a:t>Cachone</a:t>
            </a:r>
            <a:endParaRPr lang="pt-BR" dirty="0"/>
          </a:p>
          <a:p>
            <a:pPr>
              <a:spcBef>
                <a:spcPts val="0"/>
              </a:spcBef>
            </a:pPr>
            <a:endParaRPr lang="pt-BR" dirty="0"/>
          </a:p>
          <a:p>
            <a:pPr>
              <a:spcBef>
                <a:spcPts val="0"/>
              </a:spcBef>
            </a:pPr>
            <a:r>
              <a:rPr lang="pt-BR" b="1" dirty="0"/>
              <a:t>Pesquisa CEM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Michele Pereira</a:t>
            </a:r>
          </a:p>
          <a:p>
            <a:pPr>
              <a:spcBef>
                <a:spcPts val="0"/>
              </a:spcBef>
            </a:pPr>
            <a:endParaRPr lang="pt-BR" dirty="0"/>
          </a:p>
          <a:p>
            <a:pPr>
              <a:spcBef>
                <a:spcPts val="0"/>
              </a:spcBef>
            </a:pPr>
            <a:r>
              <a:rPr lang="pt-BR" b="1" dirty="0"/>
              <a:t>Financeiro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 err="1"/>
              <a:t>Meirielle</a:t>
            </a:r>
            <a:r>
              <a:rPr lang="pt-BR" dirty="0"/>
              <a:t> </a:t>
            </a:r>
            <a:r>
              <a:rPr lang="pt-BR" dirty="0" err="1"/>
              <a:t>Bredariol</a:t>
            </a:r>
            <a:r>
              <a:rPr lang="pt-BR" dirty="0"/>
              <a:t> </a:t>
            </a:r>
          </a:p>
          <a:p>
            <a:pPr>
              <a:spcBef>
                <a:spcPts val="0"/>
              </a:spcBef>
            </a:pPr>
            <a:endParaRPr lang="pt-BR" b="1" dirty="0"/>
          </a:p>
          <a:p>
            <a:pPr>
              <a:spcBef>
                <a:spcPts val="0"/>
              </a:spcBef>
            </a:pPr>
            <a:r>
              <a:rPr lang="pt-BR" b="1" dirty="0"/>
              <a:t>Revisão de Entrega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Kelvin Malaquias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5452834" y="1236426"/>
            <a:ext cx="2809423" cy="45711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b="1" dirty="0"/>
              <a:t>Diretoria Financeira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Paula </a:t>
            </a:r>
            <a:r>
              <a:rPr lang="pt-BR" dirty="0" err="1"/>
              <a:t>Noma</a:t>
            </a:r>
            <a:endParaRPr lang="pt-BR" b="1" dirty="0"/>
          </a:p>
          <a:p>
            <a:pPr>
              <a:spcBef>
                <a:spcPts val="0"/>
              </a:spcBef>
            </a:pPr>
            <a:endParaRPr lang="pt-BR" b="1" dirty="0"/>
          </a:p>
          <a:p>
            <a:pPr>
              <a:spcBef>
                <a:spcPts val="0"/>
              </a:spcBef>
            </a:pPr>
            <a:r>
              <a:rPr lang="pt-BR" b="1" dirty="0"/>
              <a:t>TI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Edgar Caetano</a:t>
            </a:r>
          </a:p>
          <a:p>
            <a:pPr>
              <a:spcBef>
                <a:spcPts val="0"/>
              </a:spcBef>
            </a:pPr>
            <a:endParaRPr lang="pt-BR" b="1" dirty="0"/>
          </a:p>
          <a:p>
            <a:pPr>
              <a:spcBef>
                <a:spcPts val="0"/>
              </a:spcBef>
            </a:pPr>
            <a:r>
              <a:rPr lang="pt-BR" b="1" dirty="0"/>
              <a:t>Acessórios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Camila </a:t>
            </a:r>
            <a:r>
              <a:rPr lang="pt-BR" dirty="0" err="1"/>
              <a:t>Petrulho</a:t>
            </a:r>
            <a:endParaRPr lang="pt-BR" dirty="0"/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endParaRPr lang="pt-BR" dirty="0"/>
          </a:p>
          <a:p>
            <a:pPr>
              <a:spcBef>
                <a:spcPts val="0"/>
              </a:spcBef>
            </a:pPr>
            <a:r>
              <a:rPr lang="pt-BR" b="1" dirty="0"/>
              <a:t>Recepção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Priscila Ferrari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endParaRPr lang="pt-BR" dirty="0"/>
          </a:p>
          <a:p>
            <a:pPr>
              <a:spcBef>
                <a:spcPts val="0"/>
              </a:spcBef>
            </a:pPr>
            <a:r>
              <a:rPr lang="pt-BR" b="1" dirty="0"/>
              <a:t>Treinamentos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Erika Pedrosa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endParaRPr lang="pt-BR" dirty="0"/>
          </a:p>
          <a:p>
            <a:pPr>
              <a:spcBef>
                <a:spcPts val="0"/>
              </a:spcBef>
            </a:pPr>
            <a:r>
              <a:rPr lang="pt-BR" b="1" dirty="0"/>
              <a:t>Marketing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 dirty="0"/>
              <a:t>Jessica Teixeira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endParaRPr lang="pt-BR" dirty="0"/>
          </a:p>
          <a:p>
            <a:pPr>
              <a:spcBef>
                <a:spcPts val="0"/>
              </a:spcBef>
            </a:pPr>
            <a:endParaRPr lang="pt-BR" b="1" dirty="0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87B0D4E-91C6-45DF-84F2-0113112F2B4D}"/>
              </a:ext>
            </a:extLst>
          </p:cNvPr>
          <p:cNvSpPr txBox="1">
            <a:spLocks/>
          </p:cNvSpPr>
          <p:nvPr/>
        </p:nvSpPr>
        <p:spPr bwMode="gray">
          <a:xfrm>
            <a:off x="8400417" y="1236425"/>
            <a:ext cx="3051354" cy="36403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b="1"/>
              <a:t>F&amp;I</a:t>
            </a:r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r>
              <a:rPr lang="pt-BR"/>
              <a:t>Cristiane Furlan</a:t>
            </a:r>
            <a:endParaRPr lang="pt-BR" b="1"/>
          </a:p>
          <a:p>
            <a:pPr>
              <a:spcBef>
                <a:spcPts val="0"/>
              </a:spcBef>
            </a:pPr>
            <a:endParaRPr lang="pt-BR" b="1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5EEF592-8ACB-432E-AA80-C6461B1269CF}"/>
              </a:ext>
            </a:extLst>
          </p:cNvPr>
          <p:cNvSpPr txBox="1">
            <a:spLocks/>
          </p:cNvSpPr>
          <p:nvPr/>
        </p:nvSpPr>
        <p:spPr bwMode="gray">
          <a:xfrm>
            <a:off x="1019908" y="6052247"/>
            <a:ext cx="3290835" cy="32244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b="1" dirty="0"/>
              <a:t>Apresentado por: Vítor Asano</a:t>
            </a:r>
            <a:endParaRPr lang="pt-BR" dirty="0"/>
          </a:p>
          <a:p>
            <a:pPr marL="285750" indent="-285750">
              <a:spcBef>
                <a:spcPts val="0"/>
              </a:spcBef>
              <a:buFont typeface="Verdana" panose="020B0604030504040204" pitchFamily="34" charset="0"/>
              <a:buChar char="−"/>
            </a:pPr>
            <a:endParaRPr lang="pt-BR" dirty="0"/>
          </a:p>
          <a:p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55827C0-902D-4A48-9C9C-9FEBDCADDCDE}"/>
              </a:ext>
            </a:extLst>
          </p:cNvPr>
          <p:cNvSpPr txBox="1">
            <a:spLocks/>
          </p:cNvSpPr>
          <p:nvPr/>
        </p:nvSpPr>
        <p:spPr bwMode="gray">
          <a:xfrm>
            <a:off x="6096000" y="6041363"/>
            <a:ext cx="4332826" cy="3600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21914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lang="en-GB" sz="1800" b="0" kern="120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9140" rtl="0" eaLnBrk="1" latinLnBrk="0" hangingPunct="1"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1219140" rtl="0" eaLnBrk="1" latinLnBrk="0" hangingPunct="1">
              <a:spcBef>
                <a:spcPts val="400"/>
              </a:spcBef>
              <a:buFont typeface="VW Text Office" panose="020B05030402000000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1219140" rtl="0" eaLnBrk="1" latinLnBrk="0" hangingPunct="1">
              <a:spcBef>
                <a:spcPts val="4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63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b="1" dirty="0"/>
              <a:t>Consultor Volkswagen: Celso Aro</a:t>
            </a:r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56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22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9425" y="1484313"/>
            <a:ext cx="7924987" cy="1384995"/>
          </a:xfrm>
        </p:spPr>
        <p:txBody>
          <a:bodyPr/>
          <a:lstStyle/>
          <a:p>
            <a:r>
              <a:rPr lang="pt-BR" sz="5000" dirty="0"/>
              <a:t>Evolução das melhorias na Operação Assistida</a:t>
            </a:r>
          </a:p>
        </p:txBody>
      </p:sp>
    </p:spTree>
    <p:extLst>
      <p:ext uri="{BB962C8B-B14F-4D97-AF65-F5344CB8AC3E}">
        <p14:creationId xmlns:p14="http://schemas.microsoft.com/office/powerpoint/2010/main" val="3758334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17A1-69D4-4597-9688-3FABEBFDA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48" y="177800"/>
            <a:ext cx="10515600" cy="1325563"/>
          </a:xfrm>
        </p:spPr>
        <p:txBody>
          <a:bodyPr>
            <a:normAutofit/>
          </a:bodyPr>
          <a:lstStyle/>
          <a:p>
            <a:r>
              <a:rPr lang="en-US" sz="2600" b="1">
                <a:latin typeface="VW Head Office Bold (Títulos)"/>
              </a:rPr>
              <a:t>Melhorias na Operação Assistida</a:t>
            </a:r>
          </a:p>
        </p:txBody>
      </p:sp>
      <p:graphicFrame>
        <p:nvGraphicFramePr>
          <p:cNvPr id="3" name="graph1">
            <a:extLst>
              <a:ext uri="{FF2B5EF4-FFF2-40B4-BE49-F238E27FC236}">
                <a16:creationId xmlns:a16="http://schemas.microsoft.com/office/drawing/2014/main" id="{C6F41D6A-0D2E-4657-87FC-BE91AA41BA94}"/>
              </a:ext>
            </a:extLst>
          </p:cNvPr>
          <p:cNvGraphicFramePr>
            <a:graphicFrameLocks/>
          </p:cNvGraphicFramePr>
          <p:nvPr/>
        </p:nvGraphicFramePr>
        <p:xfrm>
          <a:off x="4622800" y="2133600"/>
          <a:ext cx="2542344" cy="1819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ph2">
            <a:extLst>
              <a:ext uri="{FF2B5EF4-FFF2-40B4-BE49-F238E27FC236}">
                <a16:creationId xmlns:a16="http://schemas.microsoft.com/office/drawing/2014/main" id="{62ACEA80-10D7-43DB-96BC-0DE0976B08DD}"/>
              </a:ext>
            </a:extLst>
          </p:cNvPr>
          <p:cNvGraphicFramePr>
            <a:graphicFrameLocks/>
          </p:cNvGraphicFramePr>
          <p:nvPr/>
        </p:nvGraphicFramePr>
        <p:xfrm>
          <a:off x="6934200" y="2133600"/>
          <a:ext cx="2508177" cy="182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ph3">
            <a:extLst>
              <a:ext uri="{FF2B5EF4-FFF2-40B4-BE49-F238E27FC236}">
                <a16:creationId xmlns:a16="http://schemas.microsoft.com/office/drawing/2014/main" id="{20FD5D95-9952-4ED7-A37D-370F487B61AE}"/>
              </a:ext>
            </a:extLst>
          </p:cNvPr>
          <p:cNvGraphicFramePr>
            <a:graphicFrameLocks/>
          </p:cNvGraphicFramePr>
          <p:nvPr/>
        </p:nvGraphicFramePr>
        <p:xfrm>
          <a:off x="9153144" y="2133600"/>
          <a:ext cx="2502297" cy="1825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ph4">
            <a:extLst>
              <a:ext uri="{FF2B5EF4-FFF2-40B4-BE49-F238E27FC236}">
                <a16:creationId xmlns:a16="http://schemas.microsoft.com/office/drawing/2014/main" id="{C797B3FB-8A00-42E3-AFEC-947E0B59613F}"/>
              </a:ext>
            </a:extLst>
          </p:cNvPr>
          <p:cNvGraphicFramePr>
            <a:graphicFrameLocks/>
          </p:cNvGraphicFramePr>
          <p:nvPr/>
        </p:nvGraphicFramePr>
        <p:xfrm>
          <a:off x="5867400" y="4267200"/>
          <a:ext cx="2462398" cy="1819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aph5">
            <a:extLst>
              <a:ext uri="{FF2B5EF4-FFF2-40B4-BE49-F238E27FC236}">
                <a16:creationId xmlns:a16="http://schemas.microsoft.com/office/drawing/2014/main" id="{B98CC43D-A648-444E-9530-A173E8B98BBD}"/>
              </a:ext>
            </a:extLst>
          </p:cNvPr>
          <p:cNvGraphicFramePr>
            <a:graphicFrameLocks/>
          </p:cNvGraphicFramePr>
          <p:nvPr/>
        </p:nvGraphicFramePr>
        <p:xfrm>
          <a:off x="8214360" y="4267200"/>
          <a:ext cx="2497386" cy="1820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graph6">
            <a:extLst>
              <a:ext uri="{FF2B5EF4-FFF2-40B4-BE49-F238E27FC236}">
                <a16:creationId xmlns:a16="http://schemas.microsoft.com/office/drawing/2014/main" id="{7A46F595-C402-4C0C-B93E-0D62E980B369}"/>
              </a:ext>
            </a:extLst>
          </p:cNvPr>
          <p:cNvGraphicFramePr>
            <a:graphicFrameLocks/>
          </p:cNvGraphicFramePr>
          <p:nvPr/>
        </p:nvGraphicFramePr>
        <p:xfrm>
          <a:off x="408940" y="2421636"/>
          <a:ext cx="4103414" cy="3260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449C231-12A9-49A5-9A15-8355A4653798}"/>
              </a:ext>
            </a:extLst>
          </p:cNvPr>
          <p:cNvSpPr txBox="1"/>
          <p:nvPr/>
        </p:nvSpPr>
        <p:spPr>
          <a:xfrm>
            <a:off x="604520" y="1493520"/>
            <a:ext cx="3406648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000">
                <a:latin typeface="VW Head Office Bold (Títulos)"/>
              </a:rPr>
              <a:t>Evolução geral das iniciativas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8CDC99-2315-4438-8DB5-1D6D7BC01719}"/>
              </a:ext>
            </a:extLst>
          </p:cNvPr>
          <p:cNvSpPr txBox="1"/>
          <p:nvPr/>
        </p:nvSpPr>
        <p:spPr>
          <a:xfrm>
            <a:off x="6756400" y="1557528"/>
            <a:ext cx="4267200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000">
                <a:latin typeface="VW Head Office Bold (Títulos)"/>
              </a:rPr>
              <a:t>Alinhamento por Etapa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C5F8EA8-0940-4A7C-A1C2-61188D741EB3}"/>
              </a:ext>
            </a:extLst>
          </p:cNvPr>
          <p:cNvCxnSpPr/>
          <p:nvPr/>
        </p:nvCxnSpPr>
        <p:spPr>
          <a:xfrm flipV="1">
            <a:off x="4445000" y="2108708"/>
            <a:ext cx="0" cy="391160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735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925974" y="3287679"/>
            <a:ext cx="3168353" cy="1472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Aft>
                <a:spcPts val="300"/>
              </a:spcAft>
            </a:pPr>
            <a:br>
              <a:rPr lang="pt-BR" sz="1400" b="1" dirty="0">
                <a:solidFill>
                  <a:schemeClr val="bg1"/>
                </a:solidFill>
                <a:latin typeface="+mj-lt"/>
              </a:rPr>
            </a:br>
            <a:r>
              <a:rPr lang="pt-BR" sz="1400" dirty="0">
                <a:solidFill>
                  <a:schemeClr val="bg1"/>
                </a:solidFill>
                <a:latin typeface="+mj-lt"/>
              </a:rPr>
              <a:t>npv@volkswagen.com.br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525" y="2147347"/>
            <a:ext cx="5857747" cy="27076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35105" y="2469809"/>
            <a:ext cx="1027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rgbClr val="FFD100"/>
                </a:solidFill>
                <a:latin typeface="VW Head Office Bold"/>
              </a:rPr>
              <a:t>Contato</a:t>
            </a:r>
            <a:endParaRPr lang="en-US" sz="2000" b="1" dirty="0">
              <a:solidFill>
                <a:srgbClr val="FFD100"/>
              </a:solidFill>
              <a:latin typeface="VW Head Office Bold"/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752618" y="5932220"/>
            <a:ext cx="842502" cy="345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spcAft>
                <a:spcPts val="300"/>
              </a:spcAft>
            </a:pPr>
            <a:br>
              <a:rPr lang="pt-BR" sz="1200" dirty="0">
                <a:latin typeface="+mj-lt"/>
              </a:rPr>
            </a:br>
            <a:endParaRPr lang="pt-BR" sz="1200" dirty="0">
              <a:latin typeface="+mj-lt"/>
            </a:endParaRPr>
          </a:p>
        </p:txBody>
      </p:sp>
      <p:grpSp>
        <p:nvGrpSpPr>
          <p:cNvPr id="12" name="Agrupar 11"/>
          <p:cNvGrpSpPr/>
          <p:nvPr/>
        </p:nvGrpSpPr>
        <p:grpSpPr>
          <a:xfrm>
            <a:off x="479376" y="1485753"/>
            <a:ext cx="11232624" cy="4572678"/>
            <a:chOff x="479376" y="1485753"/>
            <a:chExt cx="11232624" cy="4572678"/>
          </a:xfrm>
          <a:solidFill>
            <a:schemeClr val="tx2"/>
          </a:solidFill>
        </p:grpSpPr>
        <p:sp>
          <p:nvSpPr>
            <p:cNvPr id="15" name="Rechteck 31">
              <a:extLst>
                <a:ext uri="{FF2B5EF4-FFF2-40B4-BE49-F238E27FC236}">
                  <a16:creationId xmlns:a16="http://schemas.microsoft.com/office/drawing/2014/main" id="{BCE1438A-B796-4A1A-9F81-30F3E1522672}"/>
                </a:ext>
              </a:extLst>
            </p:cNvPr>
            <p:cNvSpPr/>
            <p:nvPr/>
          </p:nvSpPr>
          <p:spPr bwMode="black">
            <a:xfrm>
              <a:off x="11074800" y="1485753"/>
              <a:ext cx="637200" cy="21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16" name="Rechteck 32">
              <a:extLst>
                <a:ext uri="{FF2B5EF4-FFF2-40B4-BE49-F238E27FC236}">
                  <a16:creationId xmlns:a16="http://schemas.microsoft.com/office/drawing/2014/main" id="{35FB287A-7FCB-462B-9C36-CC12A288D936}"/>
                </a:ext>
              </a:extLst>
            </p:cNvPr>
            <p:cNvSpPr/>
            <p:nvPr/>
          </p:nvSpPr>
          <p:spPr bwMode="black">
            <a:xfrm>
              <a:off x="479376" y="1485753"/>
              <a:ext cx="9360000" cy="21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17" name="Rechteck 33">
              <a:extLst>
                <a:ext uri="{FF2B5EF4-FFF2-40B4-BE49-F238E27FC236}">
                  <a16:creationId xmlns:a16="http://schemas.microsoft.com/office/drawing/2014/main" id="{C5B517CC-F5FC-4F7C-8D7B-48606653431B}"/>
                </a:ext>
              </a:extLst>
            </p:cNvPr>
            <p:cNvSpPr/>
            <p:nvPr/>
          </p:nvSpPr>
          <p:spPr bwMode="black">
            <a:xfrm>
              <a:off x="480000" y="6036831"/>
              <a:ext cx="11232000" cy="21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18" name="Rechteck 34">
              <a:extLst>
                <a:ext uri="{FF2B5EF4-FFF2-40B4-BE49-F238E27FC236}">
                  <a16:creationId xmlns:a16="http://schemas.microsoft.com/office/drawing/2014/main" id="{04162C2E-0C88-4C8D-B1FF-27F6880EC20D}"/>
                </a:ext>
              </a:extLst>
            </p:cNvPr>
            <p:cNvSpPr/>
            <p:nvPr/>
          </p:nvSpPr>
          <p:spPr bwMode="black">
            <a:xfrm rot="16200000">
              <a:off x="-1796163" y="3761292"/>
              <a:ext cx="4572678" cy="21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  <p:sp>
          <p:nvSpPr>
            <p:cNvPr id="19" name="Rechteck 35">
              <a:extLst>
                <a:ext uri="{FF2B5EF4-FFF2-40B4-BE49-F238E27FC236}">
                  <a16:creationId xmlns:a16="http://schemas.microsoft.com/office/drawing/2014/main" id="{EEEBBBA5-6A9C-4A59-891D-6F99C4E1EB95}"/>
                </a:ext>
              </a:extLst>
            </p:cNvPr>
            <p:cNvSpPr/>
            <p:nvPr/>
          </p:nvSpPr>
          <p:spPr bwMode="black">
            <a:xfrm rot="16200000">
              <a:off x="9414861" y="3761292"/>
              <a:ext cx="4572678" cy="21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52000" indent="-252000" algn="l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endParaRPr lang="en-GB" sz="100" noProof="0">
                <a:solidFill>
                  <a:schemeClr val="tx1"/>
                </a:solidFill>
              </a:endParaRPr>
            </a:p>
          </p:txBody>
        </p:sp>
      </p:grpSp>
      <p:sp>
        <p:nvSpPr>
          <p:cNvPr id="21" name="TextBox 2"/>
          <p:cNvSpPr txBox="1"/>
          <p:nvPr/>
        </p:nvSpPr>
        <p:spPr>
          <a:xfrm>
            <a:off x="303724" y="498547"/>
            <a:ext cx="2143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VW Head Office" panose="020B0504040200000003" pitchFamily="34" charset="0"/>
              </a:rPr>
              <a:t>Obrigado(a)!</a:t>
            </a:r>
            <a:endParaRPr lang="en-US" sz="2800" dirty="0">
              <a:solidFill>
                <a:schemeClr val="bg1"/>
              </a:solidFill>
              <a:latin typeface="VW Head Office" panose="020B05040402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3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25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9425" y="1484313"/>
            <a:ext cx="9666061" cy="692497"/>
          </a:xfrm>
        </p:spPr>
        <p:txBody>
          <a:bodyPr/>
          <a:lstStyle/>
          <a:p>
            <a:r>
              <a:rPr lang="pt-BR" sz="5000" dirty="0"/>
              <a:t>Material Coletado – Geral</a:t>
            </a:r>
          </a:p>
        </p:txBody>
      </p:sp>
    </p:spTree>
    <p:extLst>
      <p:ext uri="{BB962C8B-B14F-4D97-AF65-F5344CB8AC3E}">
        <p14:creationId xmlns:p14="http://schemas.microsoft.com/office/powerpoint/2010/main" val="279249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26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013582D-08CB-4D66-9D13-E240DFF907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8801" y="493759"/>
            <a:ext cx="11233150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Finalização dos treinamentos sobre o Novo Processo de Vendas</a:t>
            </a:r>
            <a:endParaRPr lang="en-US" sz="1800" dirty="0" err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A3E6E3-92EF-4341-B15B-E855D8296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8091" y="1480457"/>
            <a:ext cx="6270171" cy="470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418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27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AF0861-8535-4902-A0C3-AE5B114AD4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657" y="1316526"/>
            <a:ext cx="6564086" cy="4923065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8013582D-08CB-4D66-9D13-E240DFF907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8801" y="493759"/>
            <a:ext cx="11233150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Finalização da Reunião de Encerramento</a:t>
            </a:r>
            <a:endParaRPr lang="en-US" sz="1800" dirty="0" err="1"/>
          </a:p>
        </p:txBody>
      </p:sp>
    </p:spTree>
    <p:extLst>
      <p:ext uri="{BB962C8B-B14F-4D97-AF65-F5344CB8AC3E}">
        <p14:creationId xmlns:p14="http://schemas.microsoft.com/office/powerpoint/2010/main" val="2522144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28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9425" y="1484313"/>
            <a:ext cx="9666061" cy="692497"/>
          </a:xfrm>
        </p:spPr>
        <p:txBody>
          <a:bodyPr/>
          <a:lstStyle/>
          <a:p>
            <a:r>
              <a:rPr lang="pt-BR" sz="5000" dirty="0"/>
              <a:t>Material Coletado – Descoberta</a:t>
            </a:r>
          </a:p>
        </p:txBody>
      </p:sp>
    </p:spTree>
    <p:extLst>
      <p:ext uri="{BB962C8B-B14F-4D97-AF65-F5344CB8AC3E}">
        <p14:creationId xmlns:p14="http://schemas.microsoft.com/office/powerpoint/2010/main" val="938407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29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79F9C-C0F7-4760-9A10-9830FEB88D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723" y="1681587"/>
            <a:ext cx="9645049" cy="40187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9C310A-502C-4717-A8B2-3917CF3AABE2}"/>
              </a:ext>
            </a:extLst>
          </p:cNvPr>
          <p:cNvSpPr txBox="1"/>
          <p:nvPr/>
        </p:nvSpPr>
        <p:spPr>
          <a:xfrm>
            <a:off x="478801" y="260347"/>
            <a:ext cx="7848600" cy="6052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Iniciativas 2, 4 e 6</a:t>
            </a:r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Dashboard do CRM VW atualizado para a Semana de 24/05 a 28/05</a:t>
            </a:r>
            <a:endParaRPr lang="en-US" sz="1800" dirty="0" err="1"/>
          </a:p>
        </p:txBody>
      </p:sp>
    </p:spTree>
    <p:extLst>
      <p:ext uri="{BB962C8B-B14F-4D97-AF65-F5344CB8AC3E}">
        <p14:creationId xmlns:p14="http://schemas.microsoft.com/office/powerpoint/2010/main" val="2338955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30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9C310A-502C-4717-A8B2-3917CF3AABE2}"/>
              </a:ext>
            </a:extLst>
          </p:cNvPr>
          <p:cNvSpPr txBox="1"/>
          <p:nvPr/>
        </p:nvSpPr>
        <p:spPr>
          <a:xfrm>
            <a:off x="250201" y="336068"/>
            <a:ext cx="7848600" cy="6052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Iniciativa 5</a:t>
            </a:r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CRM Plus BRAVOS: Funcionalidades para geração de campanhas</a:t>
            </a:r>
            <a:endParaRPr lang="en-US" sz="1800" dirty="0" err="1"/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F3C221B-1CE4-47D6-B5AC-5F4E69F88C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013" y="1757398"/>
            <a:ext cx="5257159" cy="3942870"/>
          </a:xfrm>
          <a:prstGeom prst="rect">
            <a:avLst/>
          </a:prstGeom>
        </p:spPr>
      </p:pic>
      <p:pic>
        <p:nvPicPr>
          <p:cNvPr id="7" name="Picture 6" descr="A picture containing text, indoor, electronics, display&#10;&#10;Description automatically generated">
            <a:extLst>
              <a:ext uri="{FF2B5EF4-FFF2-40B4-BE49-F238E27FC236}">
                <a16:creationId xmlns:a16="http://schemas.microsoft.com/office/drawing/2014/main" id="{3A39F059-46F6-42B4-BE0F-175D387445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801607"/>
            <a:ext cx="5038308" cy="37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43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9425" y="1484313"/>
            <a:ext cx="9666061" cy="692497"/>
          </a:xfrm>
        </p:spPr>
        <p:txBody>
          <a:bodyPr/>
          <a:lstStyle/>
          <a:p>
            <a:r>
              <a:rPr lang="pt-BR" sz="5000" dirty="0"/>
              <a:t>Material Coletado – Experimentação</a:t>
            </a:r>
          </a:p>
        </p:txBody>
      </p:sp>
    </p:spTree>
    <p:extLst>
      <p:ext uri="{BB962C8B-B14F-4D97-AF65-F5344CB8AC3E}">
        <p14:creationId xmlns:p14="http://schemas.microsoft.com/office/powerpoint/2010/main" val="1240781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32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327506-BDD6-4CC3-A76A-FD45126BE3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3293" y="1231031"/>
            <a:ext cx="3784790" cy="5046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DEFD09-1133-473A-A076-448CAAE06401}"/>
              </a:ext>
            </a:extLst>
          </p:cNvPr>
          <p:cNvSpPr txBox="1"/>
          <p:nvPr/>
        </p:nvSpPr>
        <p:spPr>
          <a:xfrm>
            <a:off x="478801" y="152636"/>
            <a:ext cx="7848600" cy="6052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Iniciativa 3</a:t>
            </a:r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Termo de responsabilidade do Best Drive</a:t>
            </a:r>
            <a:endParaRPr lang="en-US" sz="1800" dirty="0" err="1"/>
          </a:p>
        </p:txBody>
      </p:sp>
    </p:spTree>
    <p:extLst>
      <p:ext uri="{BB962C8B-B14F-4D97-AF65-F5344CB8AC3E}">
        <p14:creationId xmlns:p14="http://schemas.microsoft.com/office/powerpoint/2010/main" val="1926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9425" y="1484313"/>
            <a:ext cx="9666061" cy="692497"/>
          </a:xfrm>
        </p:spPr>
        <p:txBody>
          <a:bodyPr/>
          <a:lstStyle/>
          <a:p>
            <a:r>
              <a:rPr lang="pt-BR" sz="5000" dirty="0"/>
              <a:t>Material Coletado – Entrega</a:t>
            </a:r>
          </a:p>
        </p:txBody>
      </p:sp>
    </p:spTree>
    <p:extLst>
      <p:ext uri="{BB962C8B-B14F-4D97-AF65-F5344CB8AC3E}">
        <p14:creationId xmlns:p14="http://schemas.microsoft.com/office/powerpoint/2010/main" val="2063448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34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9266A8-D0D8-4E2B-A8C8-208B384A69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2777" y="1251857"/>
            <a:ext cx="6705288" cy="50289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2A6B57-C8A9-4D81-9B21-A3AAD2FF31F2}"/>
              </a:ext>
            </a:extLst>
          </p:cNvPr>
          <p:cNvSpPr txBox="1"/>
          <p:nvPr/>
        </p:nvSpPr>
        <p:spPr>
          <a:xfrm>
            <a:off x="478801" y="152636"/>
            <a:ext cx="7848600" cy="8822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Iniciativa 1</a:t>
            </a:r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Aviso no Bravos indicando para o vendedor o momento em que o veículo foi faturado</a:t>
            </a:r>
            <a:endParaRPr lang="en-US" sz="1800" dirty="0" err="1"/>
          </a:p>
        </p:txBody>
      </p:sp>
    </p:spTree>
    <p:extLst>
      <p:ext uri="{BB962C8B-B14F-4D97-AF65-F5344CB8AC3E}">
        <p14:creationId xmlns:p14="http://schemas.microsoft.com/office/powerpoint/2010/main" val="2730962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35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7280152E-2DB7-43C2-9F20-185224EBFA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5802" y="1186543"/>
            <a:ext cx="6879771" cy="51598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7F37F0-0306-46BA-A7D6-AC5980F94B0D}"/>
              </a:ext>
            </a:extLst>
          </p:cNvPr>
          <p:cNvSpPr txBox="1"/>
          <p:nvPr/>
        </p:nvSpPr>
        <p:spPr>
          <a:xfrm>
            <a:off x="478801" y="400666"/>
            <a:ext cx="7848600" cy="6052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Iniciativa 1</a:t>
            </a:r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Relatório operacional do Bravos, indicando as datas de faturamento dos veículos</a:t>
            </a:r>
            <a:endParaRPr lang="en-US" sz="1800" dirty="0" err="1"/>
          </a:p>
        </p:txBody>
      </p:sp>
    </p:spTree>
    <p:extLst>
      <p:ext uri="{BB962C8B-B14F-4D97-AF65-F5344CB8AC3E}">
        <p14:creationId xmlns:p14="http://schemas.microsoft.com/office/powerpoint/2010/main" val="2734594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36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9AE54A-0E2E-467D-B8E8-6DD5EC85F2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273" y="1286490"/>
            <a:ext cx="3743196" cy="49909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8F913D-8CD6-442D-8B92-25D2EBA6D1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688" y="1286489"/>
            <a:ext cx="3743196" cy="49909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33D6B5-B262-4505-B015-AB6BBDEBFC93}"/>
              </a:ext>
            </a:extLst>
          </p:cNvPr>
          <p:cNvSpPr txBox="1"/>
          <p:nvPr/>
        </p:nvSpPr>
        <p:spPr>
          <a:xfrm>
            <a:off x="478801" y="400666"/>
            <a:ext cx="7848600" cy="6052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Iniciativa 2 e 3</a:t>
            </a:r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Autorização de entrega de veículo a terceiros e checklist de preparação do veículo</a:t>
            </a:r>
            <a:endParaRPr lang="en-US" sz="1800" dirty="0" err="1"/>
          </a:p>
        </p:txBody>
      </p:sp>
    </p:spTree>
    <p:extLst>
      <p:ext uri="{BB962C8B-B14F-4D97-AF65-F5344CB8AC3E}">
        <p14:creationId xmlns:p14="http://schemas.microsoft.com/office/powerpoint/2010/main" val="14731323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9425" y="1484313"/>
            <a:ext cx="9666061" cy="692497"/>
          </a:xfrm>
        </p:spPr>
        <p:txBody>
          <a:bodyPr/>
          <a:lstStyle/>
          <a:p>
            <a:r>
              <a:rPr lang="pt-BR" sz="5000" dirty="0"/>
              <a:t>Material Coletado – Interatividade</a:t>
            </a:r>
          </a:p>
        </p:txBody>
      </p:sp>
    </p:spTree>
    <p:extLst>
      <p:ext uri="{BB962C8B-B14F-4D97-AF65-F5344CB8AC3E}">
        <p14:creationId xmlns:p14="http://schemas.microsoft.com/office/powerpoint/2010/main" val="30412039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023237-3906-48FD-BB87-6A9999ACBB48}" type="slidenum">
              <a:rPr lang="en-US" smtClean="0"/>
              <a:t>38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8801" y="6516304"/>
            <a:ext cx="4227953" cy="322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" name="Picture 4" descr="A picture containing text, indoor, monitor, electronics&#10;&#10;Description automatically generated">
            <a:extLst>
              <a:ext uri="{FF2B5EF4-FFF2-40B4-BE49-F238E27FC236}">
                <a16:creationId xmlns:a16="http://schemas.microsoft.com/office/drawing/2014/main" id="{8B194736-905B-49D1-A0D3-FE833E86F2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301" y="1164771"/>
            <a:ext cx="6944774" cy="52085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CCA050-5119-4DB1-B1EE-EF4B53FEF009}"/>
              </a:ext>
            </a:extLst>
          </p:cNvPr>
          <p:cNvSpPr txBox="1"/>
          <p:nvPr/>
        </p:nvSpPr>
        <p:spPr>
          <a:xfrm>
            <a:off x="478801" y="400666"/>
            <a:ext cx="9546942" cy="6052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Iniciativa 3</a:t>
            </a:r>
          </a:p>
          <a:p>
            <a:pPr marL="0" indent="0" algn="l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pt-BR" sz="1800" dirty="0"/>
              <a:t>Configuração no BRAVOS da marcação automática de contato 180 dias após faturamento</a:t>
            </a:r>
            <a:endParaRPr lang="en-US" sz="1800" dirty="0" err="1"/>
          </a:p>
        </p:txBody>
      </p:sp>
    </p:spTree>
    <p:extLst>
      <p:ext uri="{BB962C8B-B14F-4D97-AF65-F5344CB8AC3E}">
        <p14:creationId xmlns:p14="http://schemas.microsoft.com/office/powerpoint/2010/main" val="2788838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aOaAn_RKm.S.y61Xs4N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C8gvxuTtKXYgc01jiW5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5qjmZWRPefsYitTy0iV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HwmdfwTOSPuwitQDNLv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iYAgmwQQaGR.w8JO99y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E65cL1R_iHHZyrYD1Y5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0.PUvBZRAGIbcE..556F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F1RV7F9QhW8BJ0IbGaVO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TiCgu9GQGGLbMPHMt2JH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X2UwPTRUGGSJeTI9WsW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aOaAn_RKm.S.y61Xs4N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C8gvxuTtKXYgc01jiW5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5qjmZWRPefsYitTy0iV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HwmdfwTOSPuwitQDNLv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iYAgmwQQaGR.w8JO99y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E65cL1R_iHHZyrYD1Y5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0.PUvBZRAGIbcE..556F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F1RV7F9QhW8BJ0IbGaVO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TiCgu9GQGGLbMPHMt2JH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X2UwPTRUGGSJeTI9WsW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1">
  <a:themeElements>
    <a:clrScheme name="VW 7">
      <a:dk1>
        <a:sysClr val="windowText" lastClr="000000"/>
      </a:dk1>
      <a:lt1>
        <a:sysClr val="window" lastClr="FFFFFF"/>
      </a:lt1>
      <a:dk2>
        <a:srgbClr val="001E50"/>
      </a:dk2>
      <a:lt2>
        <a:srgbClr val="00B0F0"/>
      </a:lt2>
      <a:accent1>
        <a:srgbClr val="00437A"/>
      </a:accent1>
      <a:accent2>
        <a:srgbClr val="A9E3FF"/>
      </a:accent2>
      <a:accent3>
        <a:srgbClr val="0082D6"/>
      </a:accent3>
      <a:accent4>
        <a:srgbClr val="4CC7F4"/>
      </a:accent4>
      <a:accent5>
        <a:srgbClr val="6A767D"/>
      </a:accent5>
      <a:accent6>
        <a:srgbClr val="C2CACF"/>
      </a:accent6>
      <a:hlink>
        <a:srgbClr val="001E50"/>
      </a:hlink>
      <a:folHlink>
        <a:srgbClr val="00B0F0"/>
      </a:folHlink>
    </a:clrScheme>
    <a:fontScheme name="Benutzerdefiniert 5">
      <a:majorFont>
        <a:latin typeface="VW Head Office Bold"/>
        <a:ea typeface=""/>
        <a:cs typeface=""/>
      </a:majorFont>
      <a:minorFont>
        <a:latin typeface="VW Text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err="1" smtClean="0"/>
        </a:defPPr>
      </a:lstStyle>
    </a:txDef>
  </a:objectDefaults>
  <a:extraClrSchemeLst/>
  <a:custClrLst>
    <a:custClr name="Red">
      <a:srgbClr val="E4002C"/>
    </a:custClr>
    <a:custClr name="Yellow">
      <a:srgbClr val="FFD100"/>
    </a:custClr>
    <a:custClr name="Green">
      <a:srgbClr val="00872B"/>
    </a:custClr>
  </a:custClrLst>
  <a:extLst>
    <a:ext uri="{05A4C25C-085E-4340-85A3-A5531E510DB2}">
      <thm15:themeFamily xmlns:thm15="http://schemas.microsoft.com/office/thememl/2012/main" name="Tema1" id="{EC32B0DA-3175-4D4D-B39F-2ABC48C394B3}" vid="{3B3F442D-3513-4D77-B94A-5C746DB22EDF}"/>
    </a:ext>
  </a:extLst>
</a:theme>
</file>

<file path=ppt/theme/theme2.xml><?xml version="1.0" encoding="utf-8"?>
<a:theme xmlns:a="http://schemas.openxmlformats.org/drawingml/2006/main" name="1_Tema1">
  <a:themeElements>
    <a:clrScheme name="VW 7">
      <a:dk1>
        <a:sysClr val="windowText" lastClr="000000"/>
      </a:dk1>
      <a:lt1>
        <a:sysClr val="window" lastClr="FFFFFF"/>
      </a:lt1>
      <a:dk2>
        <a:srgbClr val="001E50"/>
      </a:dk2>
      <a:lt2>
        <a:srgbClr val="00B0F0"/>
      </a:lt2>
      <a:accent1>
        <a:srgbClr val="00437A"/>
      </a:accent1>
      <a:accent2>
        <a:srgbClr val="A9E3FF"/>
      </a:accent2>
      <a:accent3>
        <a:srgbClr val="0082D6"/>
      </a:accent3>
      <a:accent4>
        <a:srgbClr val="4CC7F4"/>
      </a:accent4>
      <a:accent5>
        <a:srgbClr val="6A767D"/>
      </a:accent5>
      <a:accent6>
        <a:srgbClr val="C2CACF"/>
      </a:accent6>
      <a:hlink>
        <a:srgbClr val="001E50"/>
      </a:hlink>
      <a:folHlink>
        <a:srgbClr val="00B0F0"/>
      </a:folHlink>
    </a:clrScheme>
    <a:fontScheme name="Benutzerdefiniert 5">
      <a:majorFont>
        <a:latin typeface="VW Head Office Bold"/>
        <a:ea typeface=""/>
        <a:cs typeface=""/>
      </a:majorFont>
      <a:minorFont>
        <a:latin typeface="VW Text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0" indent="0" algn="l">
          <a:spcBef>
            <a:spcPts val="400"/>
          </a:spcBef>
          <a:buFont typeface="Arial" panose="020B0604020202020204" pitchFamily="34" charset="0"/>
          <a:buNone/>
          <a:defRPr sz="1800" dirty="0" err="1" smtClean="0"/>
        </a:defPPr>
      </a:lstStyle>
    </a:txDef>
  </a:objectDefaults>
  <a:extraClrSchemeLst/>
  <a:custClrLst>
    <a:custClr name="Red">
      <a:srgbClr val="E4002C"/>
    </a:custClr>
    <a:custClr name="Yellow">
      <a:srgbClr val="FFD100"/>
    </a:custClr>
    <a:custClr name="Green">
      <a:srgbClr val="00872B"/>
    </a:custClr>
  </a:custClrLst>
  <a:extLst>
    <a:ext uri="{05A4C25C-085E-4340-85A3-A5531E510DB2}">
      <thm15:themeFamily xmlns:thm15="http://schemas.microsoft.com/office/thememl/2012/main" name="Tema1" id="{EC32B0DA-3175-4D4D-B39F-2ABC48C394B3}" vid="{3B3F442D-3513-4D77-B94A-5C746DB22EDF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4B1CC92F9C024DB671D4E115269685" ma:contentTypeVersion="1" ma:contentTypeDescription="Create a new document." ma:contentTypeScope="" ma:versionID="5db545666835d362200dd63544227c99">
  <xsd:schema xmlns:xsd="http://www.w3.org/2001/XMLSchema" xmlns:xs="http://www.w3.org/2001/XMLSchema" xmlns:p="http://schemas.microsoft.com/office/2006/metadata/properties" xmlns:ns2="3437df9d-2b08-43f5-9971-59702d8cfeba" targetNamespace="http://schemas.microsoft.com/office/2006/metadata/properties" ma:root="true" ma:fieldsID="2f115cd45fbd713bb76f0bf0d1e99654" ns2:_="">
    <xsd:import namespace="3437df9d-2b08-43f5-9971-59702d8cfeba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37df9d-2b08-43f5-9971-59702d8cfe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2556FE-D655-4354-9FCE-83EEB6B3D318}">
  <ds:schemaRefs>
    <ds:schemaRef ds:uri="http://purl.org/dc/elements/1.1/"/>
    <ds:schemaRef ds:uri="3437df9d-2b08-43f5-9971-59702d8cfeba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2998BA9-994B-4849-878D-8BD337BD22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37df9d-2b08-43f5-9971-59702d8cfe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08CD1F-9A13-474C-9AA2-9B660B7C8B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2017</TotalTime>
  <Words>2987</Words>
  <Application>Microsoft Office PowerPoint</Application>
  <PresentationFormat>Widescreen</PresentationFormat>
  <Paragraphs>358</Paragraphs>
  <Slides>38</Slides>
  <Notes>1</Notes>
  <HiddenSlides>15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</vt:lpstr>
      <vt:lpstr>Calibri</vt:lpstr>
      <vt:lpstr>Symbol</vt:lpstr>
      <vt:lpstr>Verdana</vt:lpstr>
      <vt:lpstr>VW Head Office</vt:lpstr>
      <vt:lpstr>VW Head Office Bold</vt:lpstr>
      <vt:lpstr>VW Head Office Bold (Títulos)</vt:lpstr>
      <vt:lpstr>VW Text Office</vt:lpstr>
      <vt:lpstr>VW Text Office (Corpo)</vt:lpstr>
      <vt:lpstr>Tema1</vt:lpstr>
      <vt:lpstr>1_Tema1</vt:lpstr>
      <vt:lpstr>think-cell Folie</vt:lpstr>
      <vt:lpstr>PowerPoint Presentation</vt:lpstr>
      <vt:lpstr>Introdução</vt:lpstr>
      <vt:lpstr>PowerPoint Presentation</vt:lpstr>
      <vt:lpstr>Operação Assistida – Descoberta</vt:lpstr>
      <vt:lpstr>Operação Assistida – Descoberta</vt:lpstr>
      <vt:lpstr>Plano de Ação – Descoberta</vt:lpstr>
      <vt:lpstr>Plano de Ação – Descoberta</vt:lpstr>
      <vt:lpstr>PowerPoint Presentation</vt:lpstr>
      <vt:lpstr>Operação Assistida – Experimentação</vt:lpstr>
      <vt:lpstr>Plano de Ação – Experimentação</vt:lpstr>
      <vt:lpstr>PowerPoint Presentation</vt:lpstr>
      <vt:lpstr>Operação Assistida – Entrega</vt:lpstr>
      <vt:lpstr>Plano de Ação – Entrega</vt:lpstr>
      <vt:lpstr>PowerPoint Presentation</vt:lpstr>
      <vt:lpstr>Operação Assistida – Interatividade</vt:lpstr>
      <vt:lpstr>Plano de Ação – Interatividade</vt:lpstr>
      <vt:lpstr>PowerPoint Presentation</vt:lpstr>
      <vt:lpstr>Operação Assistida – Indicadores</vt:lpstr>
      <vt:lpstr>Plano de Ação – Indicadores</vt:lpstr>
      <vt:lpstr>PowerPoint Presentation</vt:lpstr>
      <vt:lpstr>Profissionais Envolvidos</vt:lpstr>
      <vt:lpstr>PowerPoint Presentation</vt:lpstr>
      <vt:lpstr>Melhorias na Operação Assistida</vt:lpstr>
      <vt:lpstr>PowerPoint Presentation</vt:lpstr>
      <vt:lpstr>PowerPoint Presentation</vt:lpstr>
      <vt:lpstr>Finalização dos treinamentos sobre o Novo Processo de Vendas</vt:lpstr>
      <vt:lpstr>Finalização da Reunião de Encerramento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Deloitte Touche Tohmatsu Services,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cbranco@deloitte.com</dc:creator>
  <cp:lastModifiedBy>Asano, Vitor Atsumi</cp:lastModifiedBy>
  <cp:revision>881</cp:revision>
  <dcterms:created xsi:type="dcterms:W3CDTF">2020-08-13T01:17:14Z</dcterms:created>
  <dcterms:modified xsi:type="dcterms:W3CDTF">2021-05-31T00:05:56Z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0x010100F14B1CC92F9C024DB671D4E115269685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2021-05-24T18:47:33Z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b2f17675-761e-4df2-a972-3726da65015e</vt:lpwstr>
  </property>
  <property fmtid="{D5CDD505-2E9C-101B-9397-08002B2CF9AE}" pid="9" name="MSIP_Label_ea60d57e-af5b-4752-ac57-3e4f28ca11dc_ContentBits">
    <vt:lpwstr>0</vt:lpwstr>
  </property>
</Properties>
</file>